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sldIdLst>
    <p:sldId id="300" r:id="rId3"/>
    <p:sldId id="291" r:id="rId4"/>
    <p:sldId id="275" r:id="rId5"/>
    <p:sldId id="256" r:id="rId6"/>
    <p:sldId id="278" r:id="rId7"/>
    <p:sldId id="302" r:id="rId8"/>
    <p:sldId id="277" r:id="rId9"/>
    <p:sldId id="276" r:id="rId10"/>
    <p:sldId id="293" r:id="rId11"/>
    <p:sldId id="259" r:id="rId12"/>
    <p:sldId id="279" r:id="rId13"/>
    <p:sldId id="280" r:id="rId14"/>
    <p:sldId id="281" r:id="rId15"/>
    <p:sldId id="282" r:id="rId16"/>
    <p:sldId id="285" r:id="rId17"/>
    <p:sldId id="288" r:id="rId18"/>
    <p:sldId id="287" r:id="rId19"/>
    <p:sldId id="290" r:id="rId20"/>
    <p:sldId id="304" r:id="rId21"/>
    <p:sldId id="303" r:id="rId22"/>
    <p:sldId id="258" r:id="rId23"/>
    <p:sldId id="272" r:id="rId24"/>
    <p:sldId id="292" r:id="rId25"/>
    <p:sldId id="262" r:id="rId26"/>
    <p:sldId id="274" r:id="rId27"/>
    <p:sldId id="257" r:id="rId28"/>
    <p:sldId id="294" r:id="rId29"/>
    <p:sldId id="265" r:id="rId30"/>
    <p:sldId id="268" r:id="rId31"/>
    <p:sldId id="267" r:id="rId32"/>
    <p:sldId id="261" r:id="rId33"/>
    <p:sldId id="266" r:id="rId34"/>
    <p:sldId id="264" r:id="rId35"/>
    <p:sldId id="271" r:id="rId36"/>
    <p:sldId id="270" r:id="rId37"/>
    <p:sldId id="269" r:id="rId38"/>
    <p:sldId id="273" r:id="rId39"/>
    <p:sldId id="295" r:id="rId40"/>
    <p:sldId id="296" r:id="rId41"/>
    <p:sldId id="299" r:id="rId42"/>
    <p:sldId id="301" r:id="rId43"/>
    <p:sldId id="298" r:id="rId4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55" autoAdjust="0"/>
    <p:restoredTop sz="94660"/>
  </p:normalViewPr>
  <p:slideViewPr>
    <p:cSldViewPr>
      <p:cViewPr varScale="1">
        <p:scale>
          <a:sx n="78" d="100"/>
          <a:sy n="78" d="100"/>
        </p:scale>
        <p:origin x="799" y="45"/>
      </p:cViewPr>
      <p:guideLst>
        <p:guide orient="horz" pos="2160"/>
        <p:guide pos="383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12"/>
          <p:cNvGrpSpPr/>
          <p:nvPr userDrawn="1"/>
        </p:nvGrpSpPr>
        <p:grpSpPr>
          <a:xfrm>
            <a:off x="-1" y="6324600"/>
            <a:ext cx="12188826" cy="533400"/>
            <a:chOff x="-1" y="6324600"/>
            <a:chExt cx="12188826" cy="533400"/>
          </a:xfrm>
        </p:grpSpPr>
        <p:sp>
          <p:nvSpPr>
            <p:cNvPr id="12" name="Rectangle 11"/>
            <p:cNvSpPr/>
            <p:nvPr userDrawn="1"/>
          </p:nvSpPr>
          <p:spPr bwMode="auto">
            <a:xfrm>
              <a:off x="6856412" y="6324600"/>
              <a:ext cx="5332413" cy="533400"/>
            </a:xfrm>
            <a:prstGeom prst="rect">
              <a:avLst/>
            </a:prstGeom>
            <a:gradFill flip="none" rotWithShape="1">
              <a:gsLst>
                <a:gs pos="100000">
                  <a:schemeClr val="tx1"/>
                </a:gs>
                <a:gs pos="0">
                  <a:schemeClr val="lt1">
                    <a:shade val="67500"/>
                    <a:satMod val="115000"/>
                    <a:alpha val="0"/>
                  </a:schemeClr>
                </a:gs>
              </a:gsLst>
              <a:lin ang="0" scaled="1"/>
              <a:tileRect/>
            </a:gra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mj-lt"/>
              </a:endParaRPr>
            </a:p>
          </p:txBody>
        </p:sp>
        <p:pic>
          <p:nvPicPr>
            <p:cNvPr id="8" name="Picture 7" descr="white-bar.png"/>
            <p:cNvPicPr>
              <a:picLocks noChangeAspect="1"/>
            </p:cNvPicPr>
            <p:nvPr userDrawn="1"/>
          </p:nvPicPr>
          <p:blipFill>
            <a:blip r:embed="rId3"/>
            <a:stretch>
              <a:fillRect/>
            </a:stretch>
          </p:blipFill>
          <p:spPr>
            <a:xfrm flipH="1">
              <a:off x="-1" y="6324600"/>
              <a:ext cx="12188825" cy="533400"/>
            </a:xfrm>
            <a:prstGeom prst="rect">
              <a:avLst/>
            </a:prstGeom>
          </p:spPr>
        </p:pic>
      </p:grpSp>
      <p:sp>
        <p:nvSpPr>
          <p:cNvPr id="2" name="Title 1"/>
          <p:cNvSpPr>
            <a:spLocks noGrp="1"/>
          </p:cNvSpPr>
          <p:nvPr userDrawn="1">
            <p:ph type="ctrTitle"/>
          </p:nvPr>
        </p:nvSpPr>
        <p:spPr>
          <a:xfrm>
            <a:off x="973419" y="1905004"/>
            <a:ext cx="1023988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userDrawn="1">
            <p:ph type="subTitle" idx="1"/>
          </p:nvPr>
        </p:nvSpPr>
        <p:spPr>
          <a:xfrm>
            <a:off x="973418" y="4344997"/>
            <a:ext cx="1023988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7868" y="1411553"/>
            <a:ext cx="1117309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2" y="6238884"/>
            <a:ext cx="12188826"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05415" y="649805"/>
            <a:ext cx="8608232" cy="1523494"/>
          </a:xfrm>
        </p:spPr>
        <p:txBody>
          <a:bodyPr anchor="ctr" anchorCtr="0">
            <a:noAutofit/>
          </a:bodyPr>
          <a:lstStyle>
            <a:lvl1pPr>
              <a:lnSpc>
                <a:spcPct val="90000"/>
              </a:lnSpc>
              <a:defRPr sz="5400" i="1">
                <a:gradFill flip="none" rotWithShape="1">
                  <a:gsLst>
                    <a:gs pos="0">
                      <a:srgbClr val="FFFFB9"/>
                    </a:gs>
                    <a:gs pos="100000">
                      <a:schemeClr val="accent1">
                        <a:lumMod val="60000"/>
                        <a:lumOff val="40000"/>
                      </a:schemeClr>
                    </a:gs>
                  </a:gsLst>
                  <a:lin ang="5400000" scaled="0"/>
                  <a:tileRect/>
                </a:gra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402916" y="4645623"/>
            <a:ext cx="7430435" cy="461665"/>
          </a:xfrm>
        </p:spPr>
        <p:txBody>
          <a:bodyPr>
            <a:noAutofit/>
          </a:bodyPr>
          <a:lstStyle>
            <a:lvl1pPr marL="0" indent="0" algn="l">
              <a:lnSpc>
                <a:spcPct val="90000"/>
              </a:lnSpc>
              <a:spcBef>
                <a:spcPts val="0"/>
              </a:spcBef>
              <a:buNone/>
              <a:defRPr>
                <a:solidFill>
                  <a:schemeClr val="tx1">
                    <a:tint val="75000"/>
                  </a:schemeClr>
                </a:solidFill>
                <a:effectLst>
                  <a:outerShdw blurRad="38100" dist="38100" dir="2700000" algn="tl">
                    <a:srgbClr val="000000">
                      <a:alpha val="43137"/>
                    </a:srgbClr>
                  </a:outerShdw>
                </a:effectLst>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1315237" y="2355850"/>
            <a:ext cx="9898063"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2000" b="1" i="0"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reflection blurRad="6350" stA="55000" endA="300" endPos="45500" dir="5400000" sy="-100000" algn="bl" rotWithShape="0"/>
                </a:effectLst>
                <a:uLnTx/>
                <a:uFillTx/>
                <a:latin typeface="+mn-lt"/>
                <a:ea typeface="+mn-ea"/>
                <a:cs typeface="+mn-cs"/>
              </a:defRPr>
            </a:lvl1pPr>
          </a:lstStyle>
          <a:p>
            <a:pPr lvl="0"/>
            <a:r>
              <a:rPr lang="en-US" dirty="0"/>
              <a:t>click to…</a:t>
            </a:r>
          </a:p>
        </p:txBody>
      </p:sp>
      <p:grpSp>
        <p:nvGrpSpPr>
          <p:cNvPr id="4" name="Group 12"/>
          <p:cNvGrpSpPr/>
          <p:nvPr userDrawn="1"/>
        </p:nvGrpSpPr>
        <p:grpSpPr>
          <a:xfrm>
            <a:off x="-1" y="6324600"/>
            <a:ext cx="12188826" cy="533400"/>
            <a:chOff x="-1" y="6324600"/>
            <a:chExt cx="12188826" cy="533400"/>
          </a:xfrm>
        </p:grpSpPr>
        <p:sp>
          <p:nvSpPr>
            <p:cNvPr id="9" name="Rectangle 8"/>
            <p:cNvSpPr/>
            <p:nvPr userDrawn="1"/>
          </p:nvSpPr>
          <p:spPr bwMode="auto">
            <a:xfrm>
              <a:off x="6856412" y="6324600"/>
              <a:ext cx="5332413" cy="533400"/>
            </a:xfrm>
            <a:prstGeom prst="rect">
              <a:avLst/>
            </a:prstGeom>
            <a:gradFill flip="none" rotWithShape="1">
              <a:gsLst>
                <a:gs pos="100000">
                  <a:schemeClr val="tx1"/>
                </a:gs>
                <a:gs pos="0">
                  <a:schemeClr val="lt1">
                    <a:shade val="67500"/>
                    <a:satMod val="115000"/>
                    <a:alpha val="0"/>
                  </a:schemeClr>
                </a:gs>
              </a:gsLst>
              <a:lin ang="0" scaled="1"/>
              <a:tileRect/>
            </a:gra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mj-lt"/>
              </a:endParaRPr>
            </a:p>
          </p:txBody>
        </p:sp>
        <p:pic>
          <p:nvPicPr>
            <p:cNvPr id="10" name="Picture 9" descr="white-bar.png"/>
            <p:cNvPicPr>
              <a:picLocks noChangeAspect="1"/>
            </p:cNvPicPr>
            <p:nvPr userDrawn="1"/>
          </p:nvPicPr>
          <p:blipFill>
            <a:blip r:embed="rId3"/>
            <a:stretch>
              <a:fillRect/>
            </a:stretch>
          </p:blipFill>
          <p:spPr>
            <a:xfrm flipH="1">
              <a:off x="-1" y="6324600"/>
              <a:ext cx="12188825" cy="533400"/>
            </a:xfrm>
            <a:prstGeom prst="rect">
              <a:avLst/>
            </a:prstGeom>
          </p:spPr>
        </p:pic>
      </p:gr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7868" y="1411552"/>
            <a:ext cx="11173090" cy="2210862"/>
          </a:xfrm>
        </p:spPr>
        <p:txBody>
          <a:bodyPr/>
          <a:lstStyle>
            <a:lvl1pPr>
              <a:lnSpc>
                <a:spcPct val="90000"/>
              </a:lnSpc>
              <a:buFontTx/>
              <a:buBlip>
                <a:blip r:embed="rId2"/>
              </a:buBlip>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7868" y="1412875"/>
            <a:ext cx="1117309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869" y="1411553"/>
            <a:ext cx="5484971"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5986" y="1411553"/>
            <a:ext cx="5484971"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7869" y="1411561"/>
            <a:ext cx="5484971"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4" name="Content Placeholder 3"/>
          <p:cNvSpPr>
            <a:spLocks noGrp="1"/>
          </p:cNvSpPr>
          <p:nvPr>
            <p:ph sz="half" idx="2"/>
          </p:nvPr>
        </p:nvSpPr>
        <p:spPr>
          <a:xfrm>
            <a:off x="507869" y="2174875"/>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034" y="1411561"/>
            <a:ext cx="548792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6" name="Content Placeholder 5"/>
          <p:cNvSpPr>
            <a:spLocks noGrp="1"/>
          </p:cNvSpPr>
          <p:nvPr>
            <p:ph sz="quarter" idx="4"/>
          </p:nvPr>
        </p:nvSpPr>
        <p:spPr>
          <a:xfrm>
            <a:off x="6191755" y="2174875"/>
            <a:ext cx="548920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7868" y="1411553"/>
            <a:ext cx="1117309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7" y="228603"/>
            <a:ext cx="11165020" cy="7478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15937" y="1420817"/>
            <a:ext cx="11165020" cy="2128031"/>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fade/>
  </p:transition>
  <p:txStyles>
    <p:titleStyle>
      <a:lvl1pPr algn="l" defTabSz="914363" rtl="0" eaLnBrk="1" latinLnBrk="0" hangingPunct="1">
        <a:lnSpc>
          <a:spcPct val="90000"/>
        </a:lnSpc>
        <a:spcBef>
          <a:spcPct val="0"/>
        </a:spcBef>
        <a:buNone/>
        <a:defRPr kumimoji="0" lang="en-US" sz="5400" b="0" i="0" u="none" strike="noStrike" kern="1200" cap="none" spc="-150" normalizeH="0" baseline="0" noProof="0" dirty="0">
          <a:ln w="11430"/>
          <a:gradFill flip="none" rotWithShape="1">
            <a:gsLst>
              <a:gs pos="0">
                <a:srgbClr val="FFFFB9"/>
              </a:gs>
              <a:gs pos="100000">
                <a:schemeClr val="accent1">
                  <a:lumMod val="60000"/>
                  <a:lumOff val="40000"/>
                </a:schemeClr>
              </a:gs>
            </a:gsLst>
            <a:lin ang="5400000" scaled="0"/>
            <a:tileRect/>
          </a:gradFill>
          <a:effectLst>
            <a:outerShdw blurRad="50800" dist="38100" dir="2700000" algn="tl" rotWithShape="0">
              <a:prstClr val="black">
                <a:alpha val="40000"/>
              </a:prstClr>
            </a:outerShdw>
          </a:effectLst>
          <a:uLnTx/>
          <a:uFillTx/>
          <a:latin typeface="+mj-lt"/>
          <a:ea typeface="+mn-ea"/>
          <a:cs typeface="+mn-cs"/>
        </a:defRPr>
      </a:lvl1pPr>
    </p:titleStyle>
    <p:bodyStyle>
      <a:lvl1pPr marL="396875" indent="-396875" algn="l" defTabSz="914363" rtl="0" eaLnBrk="1" latinLnBrk="0" hangingPunct="1">
        <a:lnSpc>
          <a:spcPct val="90000"/>
        </a:lnSpc>
        <a:spcBef>
          <a:spcPct val="20000"/>
        </a:spcBef>
        <a:buFontTx/>
        <a:buBlip>
          <a:blip r:embed="rId13"/>
        </a:buBlip>
        <a:defRPr sz="3200" kern="1200">
          <a:solidFill>
            <a:schemeClr val="tx1"/>
          </a:solidFill>
          <a:effectLst>
            <a:outerShdw blurRad="63500" dist="38100" dir="2700000" algn="tl" rotWithShape="0">
              <a:prstClr val="black">
                <a:alpha val="20000"/>
              </a:prstClr>
            </a:outerShdw>
          </a:effectLst>
          <a:latin typeface="+mn-lt"/>
          <a:ea typeface="+mn-ea"/>
          <a:cs typeface="+mn-cs"/>
        </a:defRPr>
      </a:lvl1pPr>
      <a:lvl2pPr marL="914400" indent="-396875" algn="l" defTabSz="914363" rtl="0" eaLnBrk="1" latinLnBrk="0" hangingPunct="1">
        <a:lnSpc>
          <a:spcPct val="90000"/>
        </a:lnSpc>
        <a:spcBef>
          <a:spcPct val="20000"/>
        </a:spcBef>
        <a:buSzPct val="85000"/>
        <a:buFontTx/>
        <a:buBlip>
          <a:blip r:embed="rId14"/>
        </a:buBlip>
        <a:defRPr sz="2800" kern="1200">
          <a:solidFill>
            <a:schemeClr val="tx1"/>
          </a:solidFill>
          <a:effectLst>
            <a:outerShdw blurRad="63500" dist="38100" dir="2700000" algn="tl" rotWithShape="0">
              <a:prstClr val="black">
                <a:alpha val="20000"/>
              </a:prstClr>
            </a:outerShdw>
          </a:effectLst>
          <a:latin typeface="+mn-lt"/>
          <a:ea typeface="+mn-ea"/>
          <a:cs typeface="+mn-cs"/>
        </a:defRPr>
      </a:lvl2pPr>
      <a:lvl3pPr marL="1258888" indent="-344488" algn="l" defTabSz="914363" rtl="0" eaLnBrk="1" latinLnBrk="0" hangingPunct="1">
        <a:lnSpc>
          <a:spcPct val="90000"/>
        </a:lnSpc>
        <a:spcBef>
          <a:spcPct val="20000"/>
        </a:spcBef>
        <a:buSzPct val="85000"/>
        <a:buFontTx/>
        <a:buBlip>
          <a:blip r:embed="rId14"/>
        </a:buBlip>
        <a:defRPr sz="2400" kern="1200">
          <a:solidFill>
            <a:schemeClr val="tx1"/>
          </a:solidFill>
          <a:effectLst>
            <a:outerShdw blurRad="63500" dist="38100" dir="2700000" algn="tl" rotWithShape="0">
              <a:prstClr val="black">
                <a:alpha val="20000"/>
              </a:prstClr>
            </a:outerShdw>
          </a:effectLst>
          <a:latin typeface="+mn-lt"/>
          <a:ea typeface="+mn-ea"/>
          <a:cs typeface="+mn-cs"/>
        </a:defRPr>
      </a:lvl3pPr>
      <a:lvl4pPr marL="1604963" indent="-346075" algn="l" defTabSz="914363" rtl="0" eaLnBrk="1" latinLnBrk="0" hangingPunct="1">
        <a:lnSpc>
          <a:spcPct val="90000"/>
        </a:lnSpc>
        <a:spcBef>
          <a:spcPct val="20000"/>
        </a:spcBef>
        <a:buSzPct val="85000"/>
        <a:buFontTx/>
        <a:buBlip>
          <a:blip r:embed="rId14"/>
        </a:buBlip>
        <a:defRPr sz="2400" kern="1200">
          <a:solidFill>
            <a:schemeClr val="tx1"/>
          </a:solidFill>
          <a:effectLst>
            <a:outerShdw blurRad="63500" dist="38100" dir="2700000" algn="tl" rotWithShape="0">
              <a:prstClr val="black">
                <a:alpha val="20000"/>
              </a:prstClr>
            </a:outerShdw>
          </a:effectLst>
          <a:latin typeface="+mn-lt"/>
          <a:ea typeface="+mn-ea"/>
          <a:cs typeface="+mn-cs"/>
        </a:defRPr>
      </a:lvl4pPr>
      <a:lvl5pPr marL="1941513" indent="-336550" algn="l" defTabSz="914363" rtl="0" eaLnBrk="1" latinLnBrk="0" hangingPunct="1">
        <a:lnSpc>
          <a:spcPct val="90000"/>
        </a:lnSpc>
        <a:spcBef>
          <a:spcPct val="20000"/>
        </a:spcBef>
        <a:buSzPct val="85000"/>
        <a:buFontTx/>
        <a:buBlip>
          <a:blip r:embed="rId14"/>
        </a:buBlip>
        <a:defRPr sz="2400" kern="1200">
          <a:solidFill>
            <a:schemeClr val="tx1"/>
          </a:solidFill>
          <a:effectLst>
            <a:outerShdw blurRad="63500" dist="38100" dir="2700000" algn="tl" rotWithShape="0">
              <a:prstClr val="black">
                <a:alpha val="20000"/>
              </a:prst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1" y="40396"/>
            <a:ext cx="12186013" cy="6817604"/>
          </a:xfrm>
        </p:spPr>
        <p:txBody>
          <a:bodyPr/>
          <a:lstStyle/>
          <a:p>
            <a:pPr algn="ctr"/>
            <a:br>
              <a:rPr lang="en-US" dirty="0"/>
            </a:br>
            <a:br>
              <a:rPr lang="en-US" dirty="0"/>
            </a:br>
            <a:br>
              <a:rPr lang="en-US" sz="4800" dirty="0"/>
            </a:br>
            <a:br>
              <a:rPr lang="en-US" dirty="0"/>
            </a:br>
            <a:endParaRPr lang="en-US" dirty="0"/>
          </a:p>
        </p:txBody>
      </p:sp>
      <p:sp>
        <p:nvSpPr>
          <p:cNvPr id="4" name="Rounded Rectangle 5">
            <a:extLst>
              <a:ext uri="{FF2B5EF4-FFF2-40B4-BE49-F238E27FC236}">
                <a16:creationId xmlns:a16="http://schemas.microsoft.com/office/drawing/2014/main" id="{BB591AFE-413C-44B4-AF96-FE366E50E4AB}"/>
              </a:ext>
            </a:extLst>
          </p:cNvPr>
          <p:cNvSpPr/>
          <p:nvPr/>
        </p:nvSpPr>
        <p:spPr>
          <a:xfrm>
            <a:off x="2362015" y="980728"/>
            <a:ext cx="7467603" cy="4151018"/>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Tree>
    <p:extLst>
      <p:ext uri="{BB962C8B-B14F-4D97-AF65-F5344CB8AC3E}">
        <p14:creationId xmlns:p14="http://schemas.microsoft.com/office/powerpoint/2010/main" val="218681936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2" y="40397"/>
            <a:ext cx="11852240" cy="2808312"/>
          </a:xfrm>
        </p:spPr>
        <p:txBody>
          <a:bodyPr/>
          <a:lstStyle/>
          <a:p>
            <a:pPr algn="r"/>
            <a:br>
              <a:rPr lang="en-US" dirty="0"/>
            </a:br>
            <a:r>
              <a:rPr lang="en-US" dirty="0"/>
              <a:t>	            “Global atmospheric CO2 Levels			hit record </a:t>
            </a:r>
            <a:r>
              <a:rPr lang="en-US" dirty="0" err="1"/>
              <a:t>record</a:t>
            </a:r>
            <a:r>
              <a:rPr lang="en-US" dirty="0"/>
              <a:t> high”</a:t>
            </a:r>
          </a:p>
        </p:txBody>
      </p:sp>
      <p:sp>
        <p:nvSpPr>
          <p:cNvPr id="3" name="Subtitle 2"/>
          <p:cNvSpPr>
            <a:spLocks noGrp="1"/>
          </p:cNvSpPr>
          <p:nvPr>
            <p:ph type="subTitle" idx="1"/>
          </p:nvPr>
        </p:nvSpPr>
        <p:spPr>
          <a:xfrm>
            <a:off x="549796" y="3429000"/>
            <a:ext cx="3960441" cy="1440160"/>
          </a:xfrm>
        </p:spPr>
        <p:txBody>
          <a:bodyPr/>
          <a:lstStyle/>
          <a:p>
            <a:r>
              <a:rPr lang="en-US" dirty="0"/>
              <a:t>UN Report </a:t>
            </a:r>
          </a:p>
          <a:p>
            <a:endParaRPr lang="en-US" dirty="0"/>
          </a:p>
          <a:p>
            <a:r>
              <a:rPr lang="en-US" dirty="0"/>
              <a:t>October 2017</a:t>
            </a:r>
          </a:p>
        </p:txBody>
      </p:sp>
      <p:pic>
        <p:nvPicPr>
          <p:cNvPr id="5" name="Picture 4" descr="A group of people posing for a photo&#10;&#10;Description generated with very high confidence">
            <a:extLst>
              <a:ext uri="{FF2B5EF4-FFF2-40B4-BE49-F238E27FC236}">
                <a16:creationId xmlns:a16="http://schemas.microsoft.com/office/drawing/2014/main" id="{76FF3621-8FEC-41C4-A0DA-9CC049A1C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196" y="2564904"/>
            <a:ext cx="8038629" cy="4221088"/>
          </a:xfrm>
          <a:prstGeom prst="rect">
            <a:avLst/>
          </a:prstGeom>
        </p:spPr>
      </p:pic>
      <p:pic>
        <p:nvPicPr>
          <p:cNvPr id="8" name="Picture 7" descr="A polar bear standing next to a body of water&#10;&#10;Description generated with high confidence">
            <a:extLst>
              <a:ext uri="{FF2B5EF4-FFF2-40B4-BE49-F238E27FC236}">
                <a16:creationId xmlns:a16="http://schemas.microsoft.com/office/drawing/2014/main" id="{29698137-B7AC-414F-9F3A-74EFA2036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195" y="2564904"/>
            <a:ext cx="8038629" cy="4221088"/>
          </a:xfrm>
          <a:prstGeom prst="rect">
            <a:avLst/>
          </a:prstGeom>
        </p:spPr>
      </p:pic>
    </p:spTree>
    <p:extLst>
      <p:ext uri="{BB962C8B-B14F-4D97-AF65-F5344CB8AC3E}">
        <p14:creationId xmlns:p14="http://schemas.microsoft.com/office/powerpoint/2010/main" val="87331168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2" y="40397"/>
            <a:ext cx="3931360" cy="2808312"/>
          </a:xfrm>
        </p:spPr>
        <p:txBody>
          <a:bodyPr/>
          <a:lstStyle/>
          <a:p>
            <a:pPr algn="ctr"/>
            <a:r>
              <a:rPr lang="en-US" dirty="0"/>
              <a:t>“The earth</a:t>
            </a:r>
            <a:br>
              <a:rPr lang="en-US" dirty="0"/>
            </a:br>
            <a:r>
              <a:rPr lang="en-US" dirty="0"/>
              <a:t> is the Lord’s, </a:t>
            </a:r>
            <a:br>
              <a:rPr lang="en-US" dirty="0"/>
            </a:br>
            <a:r>
              <a:rPr lang="en-US" dirty="0"/>
              <a:t>and </a:t>
            </a:r>
            <a:br>
              <a:rPr lang="en-US" dirty="0"/>
            </a:br>
            <a:r>
              <a:rPr lang="en-US" dirty="0"/>
              <a:t>everything in it.” </a:t>
            </a:r>
            <a:br>
              <a:rPr lang="en-US" dirty="0"/>
            </a:br>
            <a:br>
              <a:rPr lang="en-US" dirty="0"/>
            </a:br>
            <a:r>
              <a:rPr lang="en-US" dirty="0"/>
              <a:t>Psalms 24:1</a:t>
            </a:r>
          </a:p>
        </p:txBody>
      </p:sp>
      <p:sp>
        <p:nvSpPr>
          <p:cNvPr id="3" name="Subtitle 2"/>
          <p:cNvSpPr>
            <a:spLocks noGrp="1"/>
          </p:cNvSpPr>
          <p:nvPr>
            <p:ph type="subTitle" idx="1"/>
          </p:nvPr>
        </p:nvSpPr>
        <p:spPr>
          <a:xfrm>
            <a:off x="-1106388" y="5517232"/>
            <a:ext cx="4752529" cy="461665"/>
          </a:xfrm>
        </p:spPr>
        <p:txBody>
          <a:bodyPr/>
          <a:lstStyle/>
          <a:p>
            <a:pPr algn="r"/>
            <a:r>
              <a:rPr lang="en-US" dirty="0"/>
              <a:t>Nasa photo</a:t>
            </a:r>
          </a:p>
        </p:txBody>
      </p:sp>
      <p:pic>
        <p:nvPicPr>
          <p:cNvPr id="6" name="Picture 5" descr="A picture containing satellite, transport, table, nature&#10;&#10;Description generated with high confidence">
            <a:extLst>
              <a:ext uri="{FF2B5EF4-FFF2-40B4-BE49-F238E27FC236}">
                <a16:creationId xmlns:a16="http://schemas.microsoft.com/office/drawing/2014/main" id="{20431865-FC57-48CF-BD94-F5AA7A7A22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4172" y="0"/>
            <a:ext cx="8254653" cy="6858000"/>
          </a:xfrm>
          <a:prstGeom prst="rect">
            <a:avLst/>
          </a:prstGeom>
        </p:spPr>
      </p:pic>
    </p:spTree>
    <p:extLst>
      <p:ext uri="{BB962C8B-B14F-4D97-AF65-F5344CB8AC3E}">
        <p14:creationId xmlns:p14="http://schemas.microsoft.com/office/powerpoint/2010/main" val="94245330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2" y="40396"/>
            <a:ext cx="3931360" cy="3892659"/>
          </a:xfrm>
        </p:spPr>
        <p:txBody>
          <a:bodyPr/>
          <a:lstStyle/>
          <a:p>
            <a:pPr algn="ctr"/>
            <a:br>
              <a:rPr lang="en-US" dirty="0"/>
            </a:br>
            <a:r>
              <a:rPr lang="en-US" dirty="0"/>
              <a:t>“The </a:t>
            </a:r>
            <a:br>
              <a:rPr lang="en-US" dirty="0"/>
            </a:br>
            <a:br>
              <a:rPr lang="en-US" dirty="0"/>
            </a:br>
            <a:r>
              <a:rPr lang="en-US" dirty="0"/>
              <a:t>highest </a:t>
            </a:r>
            <a:br>
              <a:rPr lang="en-US" dirty="0"/>
            </a:br>
            <a:r>
              <a:rPr lang="en-US" dirty="0"/>
              <a:t>heavens </a:t>
            </a:r>
            <a:br>
              <a:rPr lang="en-US" dirty="0"/>
            </a:br>
            <a:br>
              <a:rPr lang="en-US" dirty="0"/>
            </a:br>
            <a:r>
              <a:rPr lang="en-US" dirty="0"/>
              <a:t>belong </a:t>
            </a:r>
            <a:br>
              <a:rPr lang="en-US" dirty="0"/>
            </a:br>
            <a:r>
              <a:rPr lang="en-US" dirty="0"/>
              <a:t>to the </a:t>
            </a:r>
            <a:br>
              <a:rPr lang="en-US" dirty="0"/>
            </a:br>
            <a:r>
              <a:rPr lang="en-US" dirty="0"/>
              <a:t>Lord;</a:t>
            </a:r>
            <a:br>
              <a:rPr lang="en-US" dirty="0"/>
            </a:br>
            <a:br>
              <a:rPr lang="en-US" dirty="0"/>
            </a:br>
            <a:endParaRPr lang="en-US" dirty="0"/>
          </a:p>
        </p:txBody>
      </p:sp>
      <p:sp>
        <p:nvSpPr>
          <p:cNvPr id="3" name="Subtitle 2"/>
          <p:cNvSpPr>
            <a:spLocks noGrp="1"/>
          </p:cNvSpPr>
          <p:nvPr>
            <p:ph type="subTitle" idx="1"/>
          </p:nvPr>
        </p:nvSpPr>
        <p:spPr>
          <a:xfrm>
            <a:off x="-1106388" y="5517232"/>
            <a:ext cx="4752529" cy="461665"/>
          </a:xfrm>
        </p:spPr>
        <p:txBody>
          <a:bodyPr/>
          <a:lstStyle/>
          <a:p>
            <a:pPr algn="r"/>
            <a:endParaRPr lang="en-US" dirty="0"/>
          </a:p>
        </p:txBody>
      </p:sp>
      <p:pic>
        <p:nvPicPr>
          <p:cNvPr id="6" name="Picture 5" descr="A picture containing satellite, transport, table, nature&#10;&#10;Description generated with high confidence">
            <a:extLst>
              <a:ext uri="{FF2B5EF4-FFF2-40B4-BE49-F238E27FC236}">
                <a16:creationId xmlns:a16="http://schemas.microsoft.com/office/drawing/2014/main" id="{20431865-FC57-48CF-BD94-F5AA7A7A22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4172" y="0"/>
            <a:ext cx="8254653" cy="6858000"/>
          </a:xfrm>
          <a:prstGeom prst="rect">
            <a:avLst/>
          </a:prstGeom>
        </p:spPr>
      </p:pic>
      <p:pic>
        <p:nvPicPr>
          <p:cNvPr id="5" name="Picture 4" descr="A star filled sky&#10;&#10;Description generated with very high confidence">
            <a:extLst>
              <a:ext uri="{FF2B5EF4-FFF2-40B4-BE49-F238E27FC236}">
                <a16:creationId xmlns:a16="http://schemas.microsoft.com/office/drawing/2014/main" id="{AFF8C497-F457-4EF2-A57E-B73F0911A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4172" y="0"/>
            <a:ext cx="8207132" cy="6858000"/>
          </a:xfrm>
          <a:prstGeom prst="rect">
            <a:avLst/>
          </a:prstGeom>
        </p:spPr>
      </p:pic>
    </p:spTree>
    <p:extLst>
      <p:ext uri="{BB962C8B-B14F-4D97-AF65-F5344CB8AC3E}">
        <p14:creationId xmlns:p14="http://schemas.microsoft.com/office/powerpoint/2010/main" val="219592615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2" y="40397"/>
            <a:ext cx="3931360" cy="2808312"/>
          </a:xfrm>
        </p:spPr>
        <p:txBody>
          <a:bodyPr/>
          <a:lstStyle/>
          <a:p>
            <a:pPr algn="ctr"/>
            <a:r>
              <a:rPr lang="en-US" dirty="0"/>
              <a:t>but the </a:t>
            </a:r>
            <a:br>
              <a:rPr lang="en-US" dirty="0"/>
            </a:br>
            <a:br>
              <a:rPr lang="en-US" dirty="0"/>
            </a:br>
            <a:r>
              <a:rPr lang="en-US" dirty="0"/>
              <a:t>earth </a:t>
            </a:r>
            <a:br>
              <a:rPr lang="en-US" dirty="0"/>
            </a:br>
            <a:br>
              <a:rPr lang="en-US" dirty="0"/>
            </a:br>
            <a:r>
              <a:rPr lang="en-US" dirty="0"/>
              <a:t>he has given </a:t>
            </a:r>
            <a:br>
              <a:rPr lang="en-US" dirty="0"/>
            </a:br>
            <a:r>
              <a:rPr lang="en-US" dirty="0"/>
              <a:t>to man</a:t>
            </a:r>
            <a:br>
              <a:rPr lang="en-US" dirty="0"/>
            </a:br>
            <a:br>
              <a:rPr lang="en-US" dirty="0"/>
            </a:br>
            <a:r>
              <a:rPr lang="en-US" dirty="0"/>
              <a:t>Psalms </a:t>
            </a:r>
            <a:br>
              <a:rPr lang="en-US" dirty="0"/>
            </a:br>
            <a:r>
              <a:rPr lang="en-US" dirty="0"/>
              <a:t>115:16</a:t>
            </a:r>
          </a:p>
        </p:txBody>
      </p:sp>
      <p:sp>
        <p:nvSpPr>
          <p:cNvPr id="3" name="Subtitle 2"/>
          <p:cNvSpPr>
            <a:spLocks noGrp="1"/>
          </p:cNvSpPr>
          <p:nvPr>
            <p:ph type="subTitle" idx="1"/>
          </p:nvPr>
        </p:nvSpPr>
        <p:spPr>
          <a:xfrm>
            <a:off x="-1106388" y="5517232"/>
            <a:ext cx="4752529" cy="461665"/>
          </a:xfrm>
        </p:spPr>
        <p:txBody>
          <a:bodyPr/>
          <a:lstStyle/>
          <a:p>
            <a:pPr algn="r"/>
            <a:endParaRPr lang="en-US" dirty="0"/>
          </a:p>
        </p:txBody>
      </p:sp>
      <p:pic>
        <p:nvPicPr>
          <p:cNvPr id="6" name="Picture 5" descr="A picture containing satellite, transport, table, nature&#10;&#10;Description generated with high confidence">
            <a:extLst>
              <a:ext uri="{FF2B5EF4-FFF2-40B4-BE49-F238E27FC236}">
                <a16:creationId xmlns:a16="http://schemas.microsoft.com/office/drawing/2014/main" id="{20431865-FC57-48CF-BD94-F5AA7A7A22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4172" y="0"/>
            <a:ext cx="8254653" cy="6858000"/>
          </a:xfrm>
          <a:prstGeom prst="rect">
            <a:avLst/>
          </a:prstGeom>
        </p:spPr>
      </p:pic>
      <p:pic>
        <p:nvPicPr>
          <p:cNvPr id="5" name="Picture 4" descr="A large machine in a field&#10;&#10;Description generated with very high confidence">
            <a:extLst>
              <a:ext uri="{FF2B5EF4-FFF2-40B4-BE49-F238E27FC236}">
                <a16:creationId xmlns:a16="http://schemas.microsoft.com/office/drawing/2014/main" id="{A5E2DE46-1BBA-4D71-8F6D-E8E803396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172" y="0"/>
            <a:ext cx="8234133" cy="6858000"/>
          </a:xfrm>
          <a:prstGeom prst="rect">
            <a:avLst/>
          </a:prstGeom>
        </p:spPr>
      </p:pic>
    </p:spTree>
    <p:extLst>
      <p:ext uri="{BB962C8B-B14F-4D97-AF65-F5344CB8AC3E}">
        <p14:creationId xmlns:p14="http://schemas.microsoft.com/office/powerpoint/2010/main" val="403350889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1" y="40396"/>
            <a:ext cx="12165493" cy="6817604"/>
          </a:xfrm>
        </p:spPr>
        <p:txBody>
          <a:bodyPr/>
          <a:lstStyle/>
          <a:p>
            <a:pPr algn="ctr"/>
            <a:br>
              <a:rPr lang="en-US" dirty="0"/>
            </a:br>
            <a:r>
              <a:rPr lang="en-US" sz="4800" dirty="0"/>
              <a:t>“</a:t>
            </a:r>
            <a:r>
              <a:rPr lang="en-GB" sz="4800" b="1" baseline="30000" dirty="0">
                <a:effectLst/>
              </a:rPr>
              <a:t> </a:t>
            </a:r>
            <a:r>
              <a:rPr lang="en-GB" sz="4800" dirty="0">
                <a:effectLst/>
              </a:rPr>
              <a:t>Then God said, ‘Let us make humankind in our image, according to our likeness; and let them have dominion over the fish of the sea, and over the birds of the air, and over the cattle, and over all the wild animals of the earth, and over every creeping thing that creeps upon the earth.’</a:t>
            </a:r>
            <a:br>
              <a:rPr lang="en-GB" dirty="0">
                <a:effectLst/>
              </a:rPr>
            </a:br>
            <a:br>
              <a:rPr lang="en-US" dirty="0"/>
            </a:br>
            <a:endParaRPr lang="en-US" dirty="0"/>
          </a:p>
        </p:txBody>
      </p:sp>
      <p:sp>
        <p:nvSpPr>
          <p:cNvPr id="3" name="Subtitle 2"/>
          <p:cNvSpPr>
            <a:spLocks noGrp="1"/>
          </p:cNvSpPr>
          <p:nvPr>
            <p:ph type="subTitle" idx="1"/>
          </p:nvPr>
        </p:nvSpPr>
        <p:spPr>
          <a:xfrm>
            <a:off x="1341884" y="5373216"/>
            <a:ext cx="6264696" cy="461665"/>
          </a:xfrm>
        </p:spPr>
        <p:txBody>
          <a:bodyPr/>
          <a:lstStyle/>
          <a:p>
            <a:pPr algn="r"/>
            <a:r>
              <a:rPr lang="en-US" dirty="0"/>
              <a:t>Genesis 1:26 </a:t>
            </a:r>
            <a:r>
              <a:rPr lang="en-US" sz="2000" dirty="0"/>
              <a:t>(NRSV)</a:t>
            </a:r>
          </a:p>
        </p:txBody>
      </p:sp>
    </p:spTree>
    <p:extLst>
      <p:ext uri="{BB962C8B-B14F-4D97-AF65-F5344CB8AC3E}">
        <p14:creationId xmlns:p14="http://schemas.microsoft.com/office/powerpoint/2010/main" val="29426538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2" y="40397"/>
            <a:ext cx="11852240" cy="2808312"/>
          </a:xfrm>
        </p:spPr>
        <p:txBody>
          <a:bodyPr/>
          <a:lstStyle/>
          <a:p>
            <a:pPr algn="r"/>
            <a:r>
              <a:rPr lang="en-US" dirty="0"/>
              <a:t>1. God has given us the  </a:t>
            </a:r>
            <a:br>
              <a:rPr lang="en-US" dirty="0"/>
            </a:br>
            <a:r>
              <a:rPr lang="en-US" dirty="0"/>
              <a:t>authority to manage  </a:t>
            </a:r>
            <a:br>
              <a:rPr lang="en-US" dirty="0"/>
            </a:br>
            <a:r>
              <a:rPr lang="en-US" dirty="0"/>
              <a:t>the land </a:t>
            </a:r>
            <a:br>
              <a:rPr lang="en-US" dirty="0"/>
            </a:br>
            <a:r>
              <a:rPr lang="en-US" dirty="0"/>
              <a:t>             </a:t>
            </a:r>
          </a:p>
        </p:txBody>
      </p:sp>
      <p:sp>
        <p:nvSpPr>
          <p:cNvPr id="3" name="Subtitle 2"/>
          <p:cNvSpPr>
            <a:spLocks noGrp="1"/>
          </p:cNvSpPr>
          <p:nvPr>
            <p:ph type="subTitle" idx="1"/>
          </p:nvPr>
        </p:nvSpPr>
        <p:spPr>
          <a:xfrm>
            <a:off x="549796" y="3429000"/>
            <a:ext cx="3960441" cy="1440160"/>
          </a:xfrm>
        </p:spPr>
        <p:txBody>
          <a:bodyPr/>
          <a:lstStyle/>
          <a:p>
            <a:r>
              <a:rPr lang="en-US" dirty="0"/>
              <a:t> </a:t>
            </a:r>
          </a:p>
          <a:p>
            <a:endParaRPr lang="en-US" dirty="0"/>
          </a:p>
          <a:p>
            <a:endParaRPr lang="en-US" dirty="0"/>
          </a:p>
        </p:txBody>
      </p:sp>
      <p:pic>
        <p:nvPicPr>
          <p:cNvPr id="5" name="Picture 4" descr="A group of people posing for a photo&#10;&#10;Description generated with very high confidence">
            <a:extLst>
              <a:ext uri="{FF2B5EF4-FFF2-40B4-BE49-F238E27FC236}">
                <a16:creationId xmlns:a16="http://schemas.microsoft.com/office/drawing/2014/main" id="{76FF3621-8FEC-41C4-A0DA-9CC049A1C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196" y="2564904"/>
            <a:ext cx="8038629" cy="4221088"/>
          </a:xfrm>
          <a:prstGeom prst="rect">
            <a:avLst/>
          </a:prstGeom>
        </p:spPr>
      </p:pic>
      <p:pic>
        <p:nvPicPr>
          <p:cNvPr id="8" name="Picture 7" descr="A polar bear standing next to a body of water&#10;&#10;Description generated with high confidence">
            <a:extLst>
              <a:ext uri="{FF2B5EF4-FFF2-40B4-BE49-F238E27FC236}">
                <a16:creationId xmlns:a16="http://schemas.microsoft.com/office/drawing/2014/main" id="{29698137-B7AC-414F-9F3A-74EFA2036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195" y="2564904"/>
            <a:ext cx="8038629" cy="4221088"/>
          </a:xfrm>
          <a:prstGeom prst="rect">
            <a:avLst/>
          </a:prstGeom>
        </p:spPr>
      </p:pic>
      <p:pic>
        <p:nvPicPr>
          <p:cNvPr id="6" name="Picture 5" descr="A group of people posing for the camera&#10;&#10;Description generated with very high confidence">
            <a:extLst>
              <a:ext uri="{FF2B5EF4-FFF2-40B4-BE49-F238E27FC236}">
                <a16:creationId xmlns:a16="http://schemas.microsoft.com/office/drawing/2014/main" id="{97053E44-B958-4DDC-92AD-84881EED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194" y="2564903"/>
            <a:ext cx="8038631" cy="4292203"/>
          </a:xfrm>
          <a:prstGeom prst="rect">
            <a:avLst/>
          </a:prstGeom>
        </p:spPr>
      </p:pic>
    </p:spTree>
    <p:extLst>
      <p:ext uri="{BB962C8B-B14F-4D97-AF65-F5344CB8AC3E}">
        <p14:creationId xmlns:p14="http://schemas.microsoft.com/office/powerpoint/2010/main" val="60370217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2" y="40397"/>
            <a:ext cx="11852240" cy="2808312"/>
          </a:xfrm>
        </p:spPr>
        <p:txBody>
          <a:bodyPr/>
          <a:lstStyle/>
          <a:p>
            <a:pPr algn="r"/>
            <a:r>
              <a:rPr lang="en-US" dirty="0"/>
              <a:t>2. Our management of the land is </a:t>
            </a:r>
            <a:br>
              <a:rPr lang="en-US" dirty="0"/>
            </a:br>
            <a:r>
              <a:rPr lang="en-US" dirty="0"/>
              <a:t>co-operative management   </a:t>
            </a:r>
            <a:br>
              <a:rPr lang="en-US" dirty="0"/>
            </a:br>
            <a:r>
              <a:rPr lang="en-US" dirty="0"/>
              <a:t> </a:t>
            </a:r>
            <a:br>
              <a:rPr lang="en-US" dirty="0"/>
            </a:br>
            <a:r>
              <a:rPr lang="en-US" dirty="0"/>
              <a:t> </a:t>
            </a:r>
            <a:br>
              <a:rPr lang="en-US" dirty="0"/>
            </a:br>
            <a:r>
              <a:rPr lang="en-US" dirty="0"/>
              <a:t>             </a:t>
            </a:r>
          </a:p>
        </p:txBody>
      </p:sp>
      <p:sp>
        <p:nvSpPr>
          <p:cNvPr id="3" name="Subtitle 2"/>
          <p:cNvSpPr>
            <a:spLocks noGrp="1"/>
          </p:cNvSpPr>
          <p:nvPr>
            <p:ph type="subTitle" idx="1"/>
          </p:nvPr>
        </p:nvSpPr>
        <p:spPr>
          <a:xfrm>
            <a:off x="549796" y="3429000"/>
            <a:ext cx="3960441" cy="1440160"/>
          </a:xfrm>
        </p:spPr>
        <p:txBody>
          <a:bodyPr/>
          <a:lstStyle/>
          <a:p>
            <a:r>
              <a:rPr lang="en-US" dirty="0"/>
              <a:t> </a:t>
            </a:r>
          </a:p>
          <a:p>
            <a:endParaRPr lang="en-US" dirty="0"/>
          </a:p>
          <a:p>
            <a:endParaRPr lang="en-US" dirty="0"/>
          </a:p>
        </p:txBody>
      </p:sp>
      <p:pic>
        <p:nvPicPr>
          <p:cNvPr id="5" name="Picture 4" descr="A group of people posing for a photo&#10;&#10;Description generated with very high confidence">
            <a:extLst>
              <a:ext uri="{FF2B5EF4-FFF2-40B4-BE49-F238E27FC236}">
                <a16:creationId xmlns:a16="http://schemas.microsoft.com/office/drawing/2014/main" id="{76FF3621-8FEC-41C4-A0DA-9CC049A1C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196" y="2564904"/>
            <a:ext cx="8038629" cy="4221088"/>
          </a:xfrm>
          <a:prstGeom prst="rect">
            <a:avLst/>
          </a:prstGeom>
        </p:spPr>
      </p:pic>
      <p:pic>
        <p:nvPicPr>
          <p:cNvPr id="8" name="Picture 7" descr="A polar bear standing next to a body of water&#10;&#10;Description generated with high confidence">
            <a:extLst>
              <a:ext uri="{FF2B5EF4-FFF2-40B4-BE49-F238E27FC236}">
                <a16:creationId xmlns:a16="http://schemas.microsoft.com/office/drawing/2014/main" id="{29698137-B7AC-414F-9F3A-74EFA2036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195" y="2564904"/>
            <a:ext cx="8038629" cy="4221088"/>
          </a:xfrm>
          <a:prstGeom prst="rect">
            <a:avLst/>
          </a:prstGeom>
        </p:spPr>
      </p:pic>
      <p:pic>
        <p:nvPicPr>
          <p:cNvPr id="6" name="Picture 5" descr="A group of people posing for the camera&#10;&#10;Description generated with very high confidence">
            <a:extLst>
              <a:ext uri="{FF2B5EF4-FFF2-40B4-BE49-F238E27FC236}">
                <a16:creationId xmlns:a16="http://schemas.microsoft.com/office/drawing/2014/main" id="{97053E44-B958-4DDC-92AD-84881EED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194" y="2564903"/>
            <a:ext cx="8038631" cy="4292203"/>
          </a:xfrm>
          <a:prstGeom prst="rect">
            <a:avLst/>
          </a:prstGeom>
        </p:spPr>
      </p:pic>
      <p:pic>
        <p:nvPicPr>
          <p:cNvPr id="7" name="Picture 6">
            <a:extLst>
              <a:ext uri="{FF2B5EF4-FFF2-40B4-BE49-F238E27FC236}">
                <a16:creationId xmlns:a16="http://schemas.microsoft.com/office/drawing/2014/main" id="{600A82AE-B116-4D2C-9381-99FEA73BE7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0193" y="2548822"/>
            <a:ext cx="8038631" cy="4309178"/>
          </a:xfrm>
          <a:prstGeom prst="rect">
            <a:avLst/>
          </a:prstGeom>
        </p:spPr>
      </p:pic>
    </p:spTree>
    <p:extLst>
      <p:ext uri="{BB962C8B-B14F-4D97-AF65-F5344CB8AC3E}">
        <p14:creationId xmlns:p14="http://schemas.microsoft.com/office/powerpoint/2010/main" val="201684108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2" y="40397"/>
            <a:ext cx="11852240" cy="2808312"/>
          </a:xfrm>
        </p:spPr>
        <p:txBody>
          <a:bodyPr/>
          <a:lstStyle/>
          <a:p>
            <a:pPr algn="r"/>
            <a:br>
              <a:rPr lang="en-US" dirty="0"/>
            </a:br>
            <a:r>
              <a:rPr lang="en-US" dirty="0"/>
              <a:t>3. Our management is a delegated, and therefore a responsible management   </a:t>
            </a:r>
            <a:br>
              <a:rPr lang="en-US" dirty="0"/>
            </a:br>
            <a:r>
              <a:rPr lang="en-US" dirty="0"/>
              <a:t> </a:t>
            </a:r>
            <a:br>
              <a:rPr lang="en-US" dirty="0"/>
            </a:br>
            <a:r>
              <a:rPr lang="en-US" dirty="0"/>
              <a:t> </a:t>
            </a:r>
            <a:br>
              <a:rPr lang="en-US" dirty="0"/>
            </a:br>
            <a:r>
              <a:rPr lang="en-US" dirty="0"/>
              <a:t>             </a:t>
            </a:r>
          </a:p>
        </p:txBody>
      </p:sp>
      <p:sp>
        <p:nvSpPr>
          <p:cNvPr id="3" name="Subtitle 2"/>
          <p:cNvSpPr>
            <a:spLocks noGrp="1"/>
          </p:cNvSpPr>
          <p:nvPr>
            <p:ph type="subTitle" idx="1"/>
          </p:nvPr>
        </p:nvSpPr>
        <p:spPr>
          <a:xfrm>
            <a:off x="549796" y="3429000"/>
            <a:ext cx="3960441" cy="1440160"/>
          </a:xfrm>
        </p:spPr>
        <p:txBody>
          <a:bodyPr/>
          <a:lstStyle/>
          <a:p>
            <a:r>
              <a:rPr lang="en-US" dirty="0"/>
              <a:t> </a:t>
            </a:r>
          </a:p>
          <a:p>
            <a:endParaRPr lang="en-US" dirty="0"/>
          </a:p>
          <a:p>
            <a:endParaRPr lang="en-US" dirty="0"/>
          </a:p>
        </p:txBody>
      </p:sp>
      <p:pic>
        <p:nvPicPr>
          <p:cNvPr id="9" name="Picture 8" descr="A picture containing sky, boat, outdoor, water&#10;&#10;Description generated with very high confidence">
            <a:extLst>
              <a:ext uri="{FF2B5EF4-FFF2-40B4-BE49-F238E27FC236}">
                <a16:creationId xmlns:a16="http://schemas.microsoft.com/office/drawing/2014/main" id="{D280F854-9A8D-4DB9-BAA2-6935BC30A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 y="2848709"/>
            <a:ext cx="12186013" cy="4009291"/>
          </a:xfrm>
          <a:prstGeom prst="rect">
            <a:avLst/>
          </a:prstGeom>
        </p:spPr>
      </p:pic>
    </p:spTree>
    <p:extLst>
      <p:ext uri="{BB962C8B-B14F-4D97-AF65-F5344CB8AC3E}">
        <p14:creationId xmlns:p14="http://schemas.microsoft.com/office/powerpoint/2010/main" val="232588186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1" y="40396"/>
            <a:ext cx="12165493" cy="6817604"/>
          </a:xfrm>
        </p:spPr>
        <p:txBody>
          <a:bodyPr/>
          <a:lstStyle/>
          <a:p>
            <a:pPr algn="ctr"/>
            <a:br>
              <a:rPr lang="en-US" dirty="0"/>
            </a:br>
            <a:r>
              <a:rPr lang="en-US" sz="4800" dirty="0"/>
              <a:t>“</a:t>
            </a:r>
            <a:r>
              <a:rPr lang="en-GB" sz="4800" b="1" baseline="30000" dirty="0">
                <a:effectLst/>
              </a:rPr>
              <a:t> </a:t>
            </a:r>
            <a:r>
              <a:rPr lang="en-GB" sz="4800" dirty="0">
                <a:effectLst/>
              </a:rPr>
              <a:t> </a:t>
            </a:r>
            <a:r>
              <a:rPr lang="en-GB" dirty="0">
                <a:effectLst/>
              </a:rPr>
              <a:t>All around us we observe a </a:t>
            </a:r>
            <a:br>
              <a:rPr lang="en-GB" dirty="0">
                <a:effectLst/>
              </a:rPr>
            </a:br>
            <a:r>
              <a:rPr lang="en-GB" dirty="0">
                <a:effectLst/>
              </a:rPr>
              <a:t>pregnant creation. </a:t>
            </a:r>
            <a:br>
              <a:rPr lang="en-GB" dirty="0">
                <a:effectLst/>
              </a:rPr>
            </a:br>
            <a:r>
              <a:rPr lang="en-GB" dirty="0">
                <a:effectLst/>
              </a:rPr>
              <a:t>The difficult times of pain throughout the world are simply birth pangs. </a:t>
            </a:r>
            <a:br>
              <a:rPr lang="en-GB" dirty="0">
                <a:effectLst/>
              </a:rPr>
            </a:br>
            <a:br>
              <a:rPr lang="en-GB" dirty="0">
                <a:effectLst/>
              </a:rPr>
            </a:br>
            <a:r>
              <a:rPr lang="en-GB" dirty="0">
                <a:effectLst/>
              </a:rPr>
              <a:t>But it’s not only around us; it’s </a:t>
            </a:r>
            <a:r>
              <a:rPr lang="en-GB" i="1" dirty="0">
                <a:effectLst/>
              </a:rPr>
              <a:t>within</a:t>
            </a:r>
            <a:r>
              <a:rPr lang="en-GB" dirty="0">
                <a:effectLst/>
              </a:rPr>
              <a:t> us. </a:t>
            </a:r>
            <a:br>
              <a:rPr lang="en-GB" dirty="0">
                <a:effectLst/>
              </a:rPr>
            </a:br>
            <a:endParaRPr lang="en-US" dirty="0"/>
          </a:p>
        </p:txBody>
      </p:sp>
      <p:sp>
        <p:nvSpPr>
          <p:cNvPr id="3" name="Subtitle 2"/>
          <p:cNvSpPr>
            <a:spLocks noGrp="1"/>
          </p:cNvSpPr>
          <p:nvPr>
            <p:ph type="subTitle" idx="1"/>
          </p:nvPr>
        </p:nvSpPr>
        <p:spPr>
          <a:xfrm>
            <a:off x="1557908" y="5589240"/>
            <a:ext cx="6264696" cy="461665"/>
          </a:xfrm>
        </p:spPr>
        <p:txBody>
          <a:bodyPr/>
          <a:lstStyle/>
          <a:p>
            <a:pPr algn="r"/>
            <a:r>
              <a:rPr lang="en-US" dirty="0"/>
              <a:t>Romans 8:22 </a:t>
            </a:r>
            <a:r>
              <a:rPr lang="en-US" sz="2000" dirty="0"/>
              <a:t>(The Message)</a:t>
            </a:r>
          </a:p>
        </p:txBody>
      </p:sp>
    </p:spTree>
    <p:extLst>
      <p:ext uri="{BB962C8B-B14F-4D97-AF65-F5344CB8AC3E}">
        <p14:creationId xmlns:p14="http://schemas.microsoft.com/office/powerpoint/2010/main" val="55924418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183" y="2965564"/>
            <a:ext cx="12186013" cy="6817604"/>
          </a:xfrm>
        </p:spPr>
        <p:txBody>
          <a:bodyPr/>
          <a:lstStyle/>
          <a:p>
            <a:pPr algn="ctr"/>
            <a:br>
              <a:rPr lang="en-US" dirty="0"/>
            </a:br>
            <a:br>
              <a:rPr lang="en-US" sz="4800" dirty="0"/>
            </a:br>
            <a:br>
              <a:rPr lang="en-US" dirty="0"/>
            </a:br>
            <a:endParaRPr lang="en-US" dirty="0"/>
          </a:p>
        </p:txBody>
      </p:sp>
      <p:sp>
        <p:nvSpPr>
          <p:cNvPr id="3" name="TextBox 2">
            <a:extLst>
              <a:ext uri="{FF2B5EF4-FFF2-40B4-BE49-F238E27FC236}">
                <a16:creationId xmlns:a16="http://schemas.microsoft.com/office/drawing/2014/main" id="{BAD3AA00-768B-4E8C-8EB3-EC2CD9C5DB70}"/>
              </a:ext>
            </a:extLst>
          </p:cNvPr>
          <p:cNvSpPr txBox="1"/>
          <p:nvPr/>
        </p:nvSpPr>
        <p:spPr>
          <a:xfrm>
            <a:off x="621804" y="116632"/>
            <a:ext cx="11521280" cy="5693866"/>
          </a:xfrm>
          <a:prstGeom prst="rect">
            <a:avLst/>
          </a:prstGeom>
          <a:noFill/>
        </p:spPr>
        <p:txBody>
          <a:bodyPr wrap="square" rtlCol="0">
            <a:spAutoFit/>
          </a:bodyPr>
          <a:lstStyle/>
          <a:p>
            <a:pPr fontAlgn="base"/>
            <a:r>
              <a:rPr lang="en-GB" sz="2800" dirty="0">
                <a:solidFill>
                  <a:schemeClr val="accent1">
                    <a:lumMod val="40000"/>
                    <a:lumOff val="60000"/>
                  </a:schemeClr>
                </a:solidFill>
              </a:rPr>
              <a:t>13 US Federal Agency Report, sponsored by the White House, November 2017. Predictions include:</a:t>
            </a:r>
          </a:p>
          <a:p>
            <a:pPr fontAlgn="base"/>
            <a:endParaRPr lang="en-GB" sz="2800" dirty="0">
              <a:solidFill>
                <a:schemeClr val="accent1">
                  <a:lumMod val="40000"/>
                  <a:lumOff val="60000"/>
                </a:schemeClr>
              </a:solidFill>
            </a:endParaRPr>
          </a:p>
          <a:p>
            <a:pPr fontAlgn="base"/>
            <a:r>
              <a:rPr lang="en-GB" sz="2800" dirty="0">
                <a:solidFill>
                  <a:schemeClr val="accent1">
                    <a:lumMod val="40000"/>
                    <a:lumOff val="60000"/>
                  </a:schemeClr>
                </a:solidFill>
              </a:rPr>
              <a:t>A global sea level rise of up to 8ft (2.4 metres) cannot be ruled out by the end of the century. Risks of drought and flooding will increase</a:t>
            </a:r>
          </a:p>
          <a:p>
            <a:pPr fontAlgn="base"/>
            <a:endParaRPr lang="en-GB" sz="2800" dirty="0">
              <a:solidFill>
                <a:schemeClr val="accent1">
                  <a:lumMod val="40000"/>
                  <a:lumOff val="60000"/>
                </a:schemeClr>
              </a:solidFill>
            </a:endParaRPr>
          </a:p>
          <a:p>
            <a:pPr fontAlgn="base"/>
            <a:r>
              <a:rPr lang="en-GB" sz="2800" dirty="0">
                <a:solidFill>
                  <a:schemeClr val="accent1">
                    <a:lumMod val="40000"/>
                    <a:lumOff val="60000"/>
                  </a:schemeClr>
                </a:solidFill>
              </a:rPr>
              <a:t>There will be more frequent wildfires and devastating storms</a:t>
            </a:r>
          </a:p>
          <a:p>
            <a:pPr fontAlgn="base"/>
            <a:r>
              <a:rPr lang="en-GB" sz="2800" dirty="0">
                <a:solidFill>
                  <a:schemeClr val="accent1">
                    <a:lumMod val="40000"/>
                    <a:lumOff val="60000"/>
                  </a:schemeClr>
                </a:solidFill>
              </a:rPr>
              <a:t>Running to nearly 500 pages, the report concludes that the current period is "now the warmest in the history of modern civilisation".</a:t>
            </a:r>
          </a:p>
          <a:p>
            <a:pPr fontAlgn="base"/>
            <a:endParaRPr lang="en-GB" sz="2800" dirty="0">
              <a:solidFill>
                <a:schemeClr val="accent1">
                  <a:lumMod val="40000"/>
                  <a:lumOff val="60000"/>
                </a:schemeClr>
              </a:solidFill>
            </a:endParaRPr>
          </a:p>
          <a:p>
            <a:pPr fontAlgn="base"/>
            <a:r>
              <a:rPr lang="en-GB" sz="2800" dirty="0">
                <a:solidFill>
                  <a:schemeClr val="accent1">
                    <a:lumMod val="40000"/>
                    <a:lumOff val="60000"/>
                  </a:schemeClr>
                </a:solidFill>
              </a:rPr>
              <a:t>It is "extremely likely that human activities, especially emissions of greenhouse gases, are the dominant cause", it finds, adding that "there is no convincing alternative explanation".</a:t>
            </a:r>
          </a:p>
        </p:txBody>
      </p:sp>
    </p:spTree>
    <p:extLst>
      <p:ext uri="{BB962C8B-B14F-4D97-AF65-F5344CB8AC3E}">
        <p14:creationId xmlns:p14="http://schemas.microsoft.com/office/powerpoint/2010/main" val="363612175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1" y="40396"/>
            <a:ext cx="12186013" cy="6817604"/>
          </a:xfrm>
        </p:spPr>
        <p:txBody>
          <a:bodyPr/>
          <a:lstStyle/>
          <a:p>
            <a:pPr algn="ctr"/>
            <a:br>
              <a:rPr lang="en-US" sz="4800" dirty="0"/>
            </a:br>
            <a:endParaRPr lang="en-US" dirty="0"/>
          </a:p>
        </p:txBody>
      </p:sp>
      <p:pic>
        <p:nvPicPr>
          <p:cNvPr id="4" name="Picture 3" descr="A picture containing table, indoor&#10;&#10;Description generated with high confidence">
            <a:extLst>
              <a:ext uri="{FF2B5EF4-FFF2-40B4-BE49-F238E27FC236}">
                <a16:creationId xmlns:a16="http://schemas.microsoft.com/office/drawing/2014/main" id="{7A14D271-1E29-4732-81C2-F451CB99E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6750" y="2492896"/>
            <a:ext cx="5172075" cy="3810000"/>
          </a:xfrm>
          <a:prstGeom prst="rect">
            <a:avLst/>
          </a:prstGeom>
        </p:spPr>
      </p:pic>
      <p:pic>
        <p:nvPicPr>
          <p:cNvPr id="6" name="Picture 5" descr="A picture containing table&#10;&#10;Description generated with high confidence">
            <a:extLst>
              <a:ext uri="{FF2B5EF4-FFF2-40B4-BE49-F238E27FC236}">
                <a16:creationId xmlns:a16="http://schemas.microsoft.com/office/drawing/2014/main" id="{B8EA6E1C-1AD8-48A2-969F-4F10E6125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9" y="0"/>
            <a:ext cx="5172075" cy="3810000"/>
          </a:xfrm>
          <a:prstGeom prst="rect">
            <a:avLst/>
          </a:prstGeom>
        </p:spPr>
      </p:pic>
      <p:sp>
        <p:nvSpPr>
          <p:cNvPr id="8" name="Title 1">
            <a:extLst>
              <a:ext uri="{FF2B5EF4-FFF2-40B4-BE49-F238E27FC236}">
                <a16:creationId xmlns:a16="http://schemas.microsoft.com/office/drawing/2014/main" id="{1949EDE0-17E9-4AAC-AD99-AFE09900C24A}"/>
              </a:ext>
            </a:extLst>
          </p:cNvPr>
          <p:cNvSpPr txBox="1">
            <a:spLocks/>
          </p:cNvSpPr>
          <p:nvPr/>
        </p:nvSpPr>
        <p:spPr>
          <a:xfrm>
            <a:off x="5183574" y="40397"/>
            <a:ext cx="7005250" cy="2452499"/>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kumimoji="0" lang="en-US" sz="5400" b="0" i="0" u="none" strike="noStrike" kern="1200" cap="none" spc="-150" normalizeH="0" baseline="0" noProof="0">
                <a:ln w="11430"/>
                <a:gradFill flip="none" rotWithShape="1">
                  <a:gsLst>
                    <a:gs pos="0">
                      <a:srgbClr val="FFFFB9"/>
                    </a:gs>
                    <a:gs pos="100000">
                      <a:schemeClr val="accent1">
                        <a:lumMod val="60000"/>
                        <a:lumOff val="40000"/>
                      </a:schemeClr>
                    </a:gs>
                  </a:gsLst>
                  <a:lin ang="5400000" scaled="0"/>
                  <a:tileRect/>
                </a:gradFill>
                <a:effectLst>
                  <a:outerShdw blurRad="50800" dist="38100" dir="2700000" algn="tl" rotWithShape="0">
                    <a:prstClr val="black">
                      <a:alpha val="40000"/>
                    </a:prstClr>
                  </a:outerShdw>
                </a:effectLst>
                <a:uLnTx/>
                <a:uFillTx/>
                <a:latin typeface="+mj-lt"/>
                <a:ea typeface="+mn-ea"/>
                <a:cs typeface="+mn-cs"/>
              </a:defRPr>
            </a:lvl1pPr>
          </a:lstStyle>
          <a:p>
            <a:br>
              <a:rPr lang="en-GB" dirty="0"/>
            </a:br>
            <a:r>
              <a:rPr lang="en-GB" dirty="0"/>
              <a:t>			Goldilocks…             			</a:t>
            </a:r>
            <a:r>
              <a:rPr lang="en-GB" dirty="0">
                <a:effectLst/>
              </a:rPr>
              <a:t> </a:t>
            </a:r>
            <a:endParaRPr lang="en-GB" dirty="0"/>
          </a:p>
        </p:txBody>
      </p:sp>
      <p:sp>
        <p:nvSpPr>
          <p:cNvPr id="9" name="Title 1">
            <a:extLst>
              <a:ext uri="{FF2B5EF4-FFF2-40B4-BE49-F238E27FC236}">
                <a16:creationId xmlns:a16="http://schemas.microsoft.com/office/drawing/2014/main" id="{F635D024-2378-4D90-90C9-08230C75FE1A}"/>
              </a:ext>
            </a:extLst>
          </p:cNvPr>
          <p:cNvSpPr txBox="1">
            <a:spLocks/>
          </p:cNvSpPr>
          <p:nvPr/>
        </p:nvSpPr>
        <p:spPr>
          <a:xfrm>
            <a:off x="117748" y="4086159"/>
            <a:ext cx="7005250" cy="2452499"/>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kumimoji="0" lang="en-US" sz="5400" b="0" i="0" u="none" strike="noStrike" kern="1200" cap="none" spc="-150" normalizeH="0" baseline="0" noProof="0">
                <a:ln w="11430"/>
                <a:gradFill flip="none" rotWithShape="1">
                  <a:gsLst>
                    <a:gs pos="0">
                      <a:srgbClr val="FFFFB9"/>
                    </a:gs>
                    <a:gs pos="100000">
                      <a:schemeClr val="accent1">
                        <a:lumMod val="60000"/>
                        <a:lumOff val="40000"/>
                      </a:schemeClr>
                    </a:gs>
                  </a:gsLst>
                  <a:lin ang="5400000" scaled="0"/>
                  <a:tileRect/>
                </a:gradFill>
                <a:effectLst>
                  <a:outerShdw blurRad="50800" dist="38100" dir="2700000" algn="tl" rotWithShape="0">
                    <a:prstClr val="black">
                      <a:alpha val="40000"/>
                    </a:prstClr>
                  </a:outerShdw>
                </a:effectLst>
                <a:uLnTx/>
                <a:uFillTx/>
                <a:latin typeface="+mj-lt"/>
                <a:ea typeface="+mn-ea"/>
                <a:cs typeface="+mn-cs"/>
              </a:defRPr>
            </a:lvl1pPr>
          </a:lstStyle>
          <a:p>
            <a:br>
              <a:rPr lang="en-GB" dirty="0"/>
            </a:br>
            <a:r>
              <a:rPr lang="en-GB" dirty="0"/>
              <a:t>    and the three bears             			</a:t>
            </a:r>
            <a:r>
              <a:rPr lang="en-GB" dirty="0">
                <a:effectLst/>
              </a:rPr>
              <a:t> </a:t>
            </a:r>
            <a:endParaRPr lang="en-GB" dirty="0"/>
          </a:p>
        </p:txBody>
      </p:sp>
    </p:spTree>
    <p:extLst>
      <p:ext uri="{BB962C8B-B14F-4D97-AF65-F5344CB8AC3E}">
        <p14:creationId xmlns:p14="http://schemas.microsoft.com/office/powerpoint/2010/main" val="371909943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183" y="2965564"/>
            <a:ext cx="12186013" cy="6817604"/>
          </a:xfrm>
        </p:spPr>
        <p:txBody>
          <a:bodyPr/>
          <a:lstStyle/>
          <a:p>
            <a:pPr algn="ctr"/>
            <a:br>
              <a:rPr lang="en-US" dirty="0"/>
            </a:br>
            <a:br>
              <a:rPr lang="en-US" sz="4800" dirty="0"/>
            </a:br>
            <a:br>
              <a:rPr lang="en-US" dirty="0"/>
            </a:br>
            <a:endParaRPr lang="en-US" dirty="0"/>
          </a:p>
        </p:txBody>
      </p:sp>
      <p:pic>
        <p:nvPicPr>
          <p:cNvPr id="1026" name="Picture 2" descr="Graphic showing impact of US pulling out of Paris deal">
            <a:extLst>
              <a:ext uri="{FF2B5EF4-FFF2-40B4-BE49-F238E27FC236}">
                <a16:creationId xmlns:a16="http://schemas.microsoft.com/office/drawing/2014/main" id="{76021CCC-DDAE-42FD-B091-84E3C0FD0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4332" y="0"/>
            <a:ext cx="681449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792A5A6-294C-406A-BEDF-205265F4BC9A}"/>
              </a:ext>
            </a:extLst>
          </p:cNvPr>
          <p:cNvSpPr/>
          <p:nvPr/>
        </p:nvSpPr>
        <p:spPr>
          <a:xfrm>
            <a:off x="520883" y="58846"/>
            <a:ext cx="4536504" cy="6740307"/>
          </a:xfrm>
          <a:prstGeom prst="rect">
            <a:avLst/>
          </a:prstGeom>
        </p:spPr>
        <p:txBody>
          <a:bodyPr wrap="square">
            <a:spAutoFit/>
          </a:bodyPr>
          <a:lstStyle/>
          <a:p>
            <a:r>
              <a:rPr lang="en-GB" sz="4800" dirty="0">
                <a:solidFill>
                  <a:srgbClr val="404040"/>
                </a:solidFill>
                <a:latin typeface="Helmet"/>
              </a:rPr>
              <a:t>It is "extremely likely" that human activity is causing rapid global warming with dire consequences for the US and the world.</a:t>
            </a:r>
            <a:endParaRPr lang="en-GB" sz="4800" dirty="0"/>
          </a:p>
        </p:txBody>
      </p:sp>
    </p:spTree>
    <p:extLst>
      <p:ext uri="{BB962C8B-B14F-4D97-AF65-F5344CB8AC3E}">
        <p14:creationId xmlns:p14="http://schemas.microsoft.com/office/powerpoint/2010/main" val="80434182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49996" y="1484784"/>
            <a:ext cx="5544616" cy="5256584"/>
          </a:xfrm>
        </p:spPr>
        <p:txBody>
          <a:bodyPr/>
          <a:lstStyle/>
          <a:p>
            <a:br>
              <a:rPr lang="en-US" dirty="0"/>
            </a:br>
            <a:br>
              <a:rPr lang="en-US" dirty="0"/>
            </a:br>
            <a:br>
              <a:rPr lang="en-US" dirty="0"/>
            </a:br>
            <a:br>
              <a:rPr lang="en-US" dirty="0"/>
            </a:br>
            <a:r>
              <a:rPr lang="en-US" dirty="0"/>
              <a:t>Frugal </a:t>
            </a:r>
            <a:r>
              <a:rPr lang="en-US" u="sng" dirty="0"/>
              <a:t>and</a:t>
            </a:r>
            <a:r>
              <a:rPr lang="en-US" dirty="0"/>
              <a:t> Green?</a:t>
            </a:r>
          </a:p>
        </p:txBody>
      </p:sp>
      <p:pic>
        <p:nvPicPr>
          <p:cNvPr id="1026" name="Picture 2" descr="John Surridge">
            <a:extLst>
              <a:ext uri="{FF2B5EF4-FFF2-40B4-BE49-F238E27FC236}">
                <a16:creationId xmlns:a16="http://schemas.microsoft.com/office/drawing/2014/main" id="{6D2D4AE4-8E57-4A68-A811-D9B6C71F1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4652" y="3429000"/>
            <a:ext cx="393417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wearing a suit and tie&#10;&#10;Description generated with very high confidence">
            <a:extLst>
              <a:ext uri="{FF2B5EF4-FFF2-40B4-BE49-F238E27FC236}">
                <a16:creationId xmlns:a16="http://schemas.microsoft.com/office/drawing/2014/main" id="{660DEFB1-E470-4E9E-B19F-6B24153AC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304"/>
            <a:ext cx="4654253" cy="3399696"/>
          </a:xfrm>
          <a:prstGeom prst="rect">
            <a:avLst/>
          </a:prstGeom>
        </p:spPr>
      </p:pic>
    </p:spTree>
    <p:extLst>
      <p:ext uri="{BB962C8B-B14F-4D97-AF65-F5344CB8AC3E}">
        <p14:creationId xmlns:p14="http://schemas.microsoft.com/office/powerpoint/2010/main" val="111298912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788" y="548680"/>
            <a:ext cx="10369151" cy="5256584"/>
          </a:xfrm>
        </p:spPr>
        <p:txBody>
          <a:bodyPr/>
          <a:lstStyle/>
          <a:p>
            <a:r>
              <a:rPr lang="en-US" dirty="0"/>
              <a:t>How Green are You?</a:t>
            </a:r>
            <a:br>
              <a:rPr lang="en-US" dirty="0"/>
            </a:br>
            <a:r>
              <a:rPr lang="en-US" dirty="0"/>
              <a:t> </a:t>
            </a:r>
            <a:br>
              <a:rPr lang="en-US" dirty="0"/>
            </a:b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10" name="Picture 9" descr="Water next to a tree&#10;&#10;Description generated with high confidence">
            <a:extLst>
              <a:ext uri="{FF2B5EF4-FFF2-40B4-BE49-F238E27FC236}">
                <a16:creationId xmlns:a16="http://schemas.microsoft.com/office/drawing/2014/main" id="{75862D18-8C3D-4C86-9530-E70F4C235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188825" cy="6858000"/>
          </a:xfrm>
          <a:prstGeom prst="rect">
            <a:avLst/>
          </a:prstGeom>
        </p:spPr>
      </p:pic>
      <p:pic>
        <p:nvPicPr>
          <p:cNvPr id="5" name="Picture 4" descr="A plant in a forest&#10;&#10;Description generated with very high confidence">
            <a:extLst>
              <a:ext uri="{FF2B5EF4-FFF2-40B4-BE49-F238E27FC236}">
                <a16:creationId xmlns:a16="http://schemas.microsoft.com/office/drawing/2014/main" id="{45500264-EB7D-4222-B0DE-E83D75A48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8824" cy="6858000"/>
          </a:xfrm>
          <a:prstGeom prst="rect">
            <a:avLst/>
          </a:prstGeom>
        </p:spPr>
      </p:pic>
      <p:pic>
        <p:nvPicPr>
          <p:cNvPr id="6" name="Picture 5" descr="An empty road with trees on the side of the street&#10;&#10;Description generated with very high confidence">
            <a:extLst>
              <a:ext uri="{FF2B5EF4-FFF2-40B4-BE49-F238E27FC236}">
                <a16:creationId xmlns:a16="http://schemas.microsoft.com/office/drawing/2014/main" id="{D0FBA4B9-0BCD-42A1-9E96-51FBA893E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88824" cy="6858000"/>
          </a:xfrm>
          <a:prstGeom prst="rect">
            <a:avLst/>
          </a:prstGeom>
        </p:spPr>
      </p:pic>
      <p:pic>
        <p:nvPicPr>
          <p:cNvPr id="7" name="Picture 6" descr="An old stone building&#10;&#10;Description generated with very high confidence">
            <a:extLst>
              <a:ext uri="{FF2B5EF4-FFF2-40B4-BE49-F238E27FC236}">
                <a16:creationId xmlns:a16="http://schemas.microsoft.com/office/drawing/2014/main" id="{580223BF-C25B-4805-82D4-38C85876EB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88824" cy="6858000"/>
          </a:xfrm>
          <a:prstGeom prst="rect">
            <a:avLst/>
          </a:prstGeom>
        </p:spPr>
      </p:pic>
      <p:pic>
        <p:nvPicPr>
          <p:cNvPr id="8" name="Picture 7" descr="A picture containing building, indoor, luggage, floor&#10;&#10;Description generated with very high confidence">
            <a:extLst>
              <a:ext uri="{FF2B5EF4-FFF2-40B4-BE49-F238E27FC236}">
                <a16:creationId xmlns:a16="http://schemas.microsoft.com/office/drawing/2014/main" id="{0685F2C2-AC86-462C-A6B0-CEA2DA548C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88824" cy="6858000"/>
          </a:xfrm>
          <a:prstGeom prst="rect">
            <a:avLst/>
          </a:prstGeom>
        </p:spPr>
      </p:pic>
    </p:spTree>
    <p:extLst>
      <p:ext uri="{BB962C8B-B14F-4D97-AF65-F5344CB8AC3E}">
        <p14:creationId xmlns:p14="http://schemas.microsoft.com/office/powerpoint/2010/main" val="6928573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788" y="548680"/>
            <a:ext cx="10369151" cy="5256584"/>
          </a:xfrm>
        </p:spPr>
        <p:txBody>
          <a:bodyPr/>
          <a:lstStyle/>
          <a:p>
            <a:r>
              <a:rPr lang="en-US" dirty="0"/>
              <a:t>How Green are You?</a:t>
            </a:r>
            <a:br>
              <a:rPr lang="en-US" dirty="0"/>
            </a:br>
            <a:r>
              <a:rPr lang="en-US" dirty="0"/>
              <a:t> </a:t>
            </a:r>
            <a:br>
              <a:rPr lang="en-US" dirty="0"/>
            </a:b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10" name="Picture 9" descr="Water next to a tree&#10;&#10;Description generated with high confidence">
            <a:extLst>
              <a:ext uri="{FF2B5EF4-FFF2-40B4-BE49-F238E27FC236}">
                <a16:creationId xmlns:a16="http://schemas.microsoft.com/office/drawing/2014/main" id="{75862D18-8C3D-4C86-9530-E70F4C235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188825" cy="6858000"/>
          </a:xfrm>
          <a:prstGeom prst="rect">
            <a:avLst/>
          </a:prstGeom>
        </p:spPr>
      </p:pic>
      <p:pic>
        <p:nvPicPr>
          <p:cNvPr id="5" name="Picture 4" descr="A plant in a forest&#10;&#10;Description generated with very high confidence">
            <a:extLst>
              <a:ext uri="{FF2B5EF4-FFF2-40B4-BE49-F238E27FC236}">
                <a16:creationId xmlns:a16="http://schemas.microsoft.com/office/drawing/2014/main" id="{45500264-EB7D-4222-B0DE-E83D75A48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8824" cy="6858000"/>
          </a:xfrm>
          <a:prstGeom prst="rect">
            <a:avLst/>
          </a:prstGeom>
        </p:spPr>
      </p:pic>
      <p:pic>
        <p:nvPicPr>
          <p:cNvPr id="6" name="Picture 5" descr="A body of water&#10;&#10;Description generated with very high confidence">
            <a:extLst>
              <a:ext uri="{FF2B5EF4-FFF2-40B4-BE49-F238E27FC236}">
                <a16:creationId xmlns:a16="http://schemas.microsoft.com/office/drawing/2014/main" id="{456FF27C-F31C-4841-9220-101B262C0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0" y="0"/>
            <a:ext cx="12188824" cy="6858000"/>
          </a:xfrm>
          <a:prstGeom prst="rect">
            <a:avLst/>
          </a:prstGeom>
        </p:spPr>
      </p:pic>
      <p:pic>
        <p:nvPicPr>
          <p:cNvPr id="7" name="Picture 6" descr="A picture containing snow, outdoor, tree&#10;&#10;Description generated with very high confidence">
            <a:extLst>
              <a:ext uri="{FF2B5EF4-FFF2-40B4-BE49-F238E27FC236}">
                <a16:creationId xmlns:a16="http://schemas.microsoft.com/office/drawing/2014/main" id="{D6278487-E4BE-436A-B630-1C99BBFB3E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0" y="0"/>
            <a:ext cx="12188824" cy="6858000"/>
          </a:xfrm>
          <a:prstGeom prst="rect">
            <a:avLst/>
          </a:prstGeom>
        </p:spPr>
      </p:pic>
      <p:pic>
        <p:nvPicPr>
          <p:cNvPr id="8" name="Picture 7" descr="A sign on a highway&#10;&#10;Description generated with very high confidence">
            <a:extLst>
              <a:ext uri="{FF2B5EF4-FFF2-40B4-BE49-F238E27FC236}">
                <a16:creationId xmlns:a16="http://schemas.microsoft.com/office/drawing/2014/main" id="{1FD70990-569B-42D8-A50E-5F111C1370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28"/>
            <a:ext cx="12188824" cy="6859928"/>
          </a:xfrm>
          <a:prstGeom prst="rect">
            <a:avLst/>
          </a:prstGeom>
        </p:spPr>
      </p:pic>
    </p:spTree>
    <p:extLst>
      <p:ext uri="{BB962C8B-B14F-4D97-AF65-F5344CB8AC3E}">
        <p14:creationId xmlns:p14="http://schemas.microsoft.com/office/powerpoint/2010/main" val="334046034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788" y="548680"/>
            <a:ext cx="10369151" cy="5256584"/>
          </a:xfrm>
        </p:spPr>
        <p:txBody>
          <a:bodyPr/>
          <a:lstStyle/>
          <a:p>
            <a:r>
              <a:rPr lang="en-US" dirty="0"/>
              <a:t>How Green are You?</a:t>
            </a:r>
            <a:br>
              <a:rPr lang="en-US" dirty="0"/>
            </a:br>
            <a:r>
              <a:rPr lang="en-US" dirty="0"/>
              <a:t> </a:t>
            </a:r>
            <a:br>
              <a:rPr lang="en-US" dirty="0"/>
            </a:b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10" name="Picture 9" descr="Water next to a tree&#10;&#10;Description generated with high confidence">
            <a:extLst>
              <a:ext uri="{FF2B5EF4-FFF2-40B4-BE49-F238E27FC236}">
                <a16:creationId xmlns:a16="http://schemas.microsoft.com/office/drawing/2014/main" id="{75862D18-8C3D-4C86-9530-E70F4C235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188825" cy="6858000"/>
          </a:xfrm>
          <a:prstGeom prst="rect">
            <a:avLst/>
          </a:prstGeom>
        </p:spPr>
      </p:pic>
      <p:pic>
        <p:nvPicPr>
          <p:cNvPr id="5" name="Picture 4" descr="A plant in a forest&#10;&#10;Description generated with very high confidence">
            <a:extLst>
              <a:ext uri="{FF2B5EF4-FFF2-40B4-BE49-F238E27FC236}">
                <a16:creationId xmlns:a16="http://schemas.microsoft.com/office/drawing/2014/main" id="{45500264-EB7D-4222-B0DE-E83D75A48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8824" cy="6858000"/>
          </a:xfrm>
          <a:prstGeom prst="rect">
            <a:avLst/>
          </a:prstGeom>
        </p:spPr>
      </p:pic>
      <p:pic>
        <p:nvPicPr>
          <p:cNvPr id="6" name="Picture 5" descr="A body of water&#10;&#10;Description generated with very high confidence">
            <a:extLst>
              <a:ext uri="{FF2B5EF4-FFF2-40B4-BE49-F238E27FC236}">
                <a16:creationId xmlns:a16="http://schemas.microsoft.com/office/drawing/2014/main" id="{456FF27C-F31C-4841-9220-101B262C0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0" y="0"/>
            <a:ext cx="12188824" cy="6858000"/>
          </a:xfrm>
          <a:prstGeom prst="rect">
            <a:avLst/>
          </a:prstGeom>
        </p:spPr>
      </p:pic>
      <p:pic>
        <p:nvPicPr>
          <p:cNvPr id="7" name="Picture 6" descr="A picture containing snow, outdoor, tree&#10;&#10;Description generated with very high confidence">
            <a:extLst>
              <a:ext uri="{FF2B5EF4-FFF2-40B4-BE49-F238E27FC236}">
                <a16:creationId xmlns:a16="http://schemas.microsoft.com/office/drawing/2014/main" id="{D6278487-E4BE-436A-B630-1C99BBFB3E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0" y="0"/>
            <a:ext cx="12188824" cy="6858000"/>
          </a:xfrm>
          <a:prstGeom prst="rect">
            <a:avLst/>
          </a:prstGeom>
        </p:spPr>
      </p:pic>
    </p:spTree>
    <p:extLst>
      <p:ext uri="{BB962C8B-B14F-4D97-AF65-F5344CB8AC3E}">
        <p14:creationId xmlns:p14="http://schemas.microsoft.com/office/powerpoint/2010/main" val="92227454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air plane on a cloudy day&#10;&#10;Description generated with very high confidence">
            <a:extLst>
              <a:ext uri="{FF2B5EF4-FFF2-40B4-BE49-F238E27FC236}">
                <a16:creationId xmlns:a16="http://schemas.microsoft.com/office/drawing/2014/main" id="{30943651-B244-4DB5-8A79-125CE7872C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248949123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756" y="2951619"/>
            <a:ext cx="11809312" cy="648071"/>
          </a:xfrm>
        </p:spPr>
        <p:txBody>
          <a:bodyPr/>
          <a:lstStyle/>
          <a:p>
            <a:pPr algn="ctr"/>
            <a:r>
              <a:rPr lang="en-US" sz="4800" dirty="0"/>
              <a:t>St. </a:t>
            </a:r>
            <a:r>
              <a:rPr lang="en-US" sz="4800" dirty="0" err="1"/>
              <a:t>Pancras</a:t>
            </a:r>
            <a:r>
              <a:rPr lang="en-US" sz="4800" dirty="0"/>
              <a:t> International – Amsterdam </a:t>
            </a:r>
            <a:r>
              <a:rPr lang="en-US" sz="4800" dirty="0" err="1"/>
              <a:t>Centraal</a:t>
            </a:r>
            <a:br>
              <a:rPr lang="en-US" sz="4800" dirty="0"/>
            </a:br>
            <a:r>
              <a:rPr lang="en-US" dirty="0"/>
              <a:t>  </a:t>
            </a:r>
          </a:p>
        </p:txBody>
      </p:sp>
      <p:sp>
        <p:nvSpPr>
          <p:cNvPr id="3" name="Subtitle 2"/>
          <p:cNvSpPr>
            <a:spLocks noGrp="1"/>
          </p:cNvSpPr>
          <p:nvPr>
            <p:ph type="subTitle" idx="1"/>
          </p:nvPr>
        </p:nvSpPr>
        <p:spPr>
          <a:xfrm>
            <a:off x="4798268" y="764704"/>
            <a:ext cx="10239883" cy="461665"/>
          </a:xfrm>
        </p:spPr>
        <p:txBody>
          <a:bodyPr/>
          <a:lstStyle/>
          <a:p>
            <a:r>
              <a:rPr lang="en-US" dirty="0"/>
              <a:t>    April 2018</a:t>
            </a:r>
          </a:p>
          <a:p>
            <a:r>
              <a:rPr lang="en-US" dirty="0"/>
              <a:t> 3hrs &amp; 50 min</a:t>
            </a:r>
          </a:p>
        </p:txBody>
      </p:sp>
      <p:pic>
        <p:nvPicPr>
          <p:cNvPr id="8" name="Picture 7" descr="A picture containing building, train, indoor&#10;&#10;Description generated with high confidence">
            <a:extLst>
              <a:ext uri="{FF2B5EF4-FFF2-40B4-BE49-F238E27FC236}">
                <a16:creationId xmlns:a16="http://schemas.microsoft.com/office/drawing/2014/main" id="{C4305150-12AE-4116-8E9F-8E96189EE5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8" y="4149080"/>
            <a:ext cx="4654253" cy="2708920"/>
          </a:xfrm>
          <a:prstGeom prst="rect">
            <a:avLst/>
          </a:prstGeom>
        </p:spPr>
      </p:pic>
      <p:pic>
        <p:nvPicPr>
          <p:cNvPr id="10" name="Picture 9" descr="A group of people sitting at a train station&#10;&#10;Description generated with very high confidence">
            <a:extLst>
              <a:ext uri="{FF2B5EF4-FFF2-40B4-BE49-F238E27FC236}">
                <a16:creationId xmlns:a16="http://schemas.microsoft.com/office/drawing/2014/main" id="{C964A8F7-9EC9-4AE9-A22C-3FD7030C3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6512" y="3972694"/>
            <a:ext cx="4654253" cy="2885306"/>
          </a:xfrm>
          <a:prstGeom prst="rect">
            <a:avLst/>
          </a:prstGeom>
        </p:spPr>
      </p:pic>
      <p:pic>
        <p:nvPicPr>
          <p:cNvPr id="12" name="Picture 11" descr="A yellow plane in the sky&#10;&#10;Description generated with high confidence">
            <a:extLst>
              <a:ext uri="{FF2B5EF4-FFF2-40B4-BE49-F238E27FC236}">
                <a16:creationId xmlns:a16="http://schemas.microsoft.com/office/drawing/2014/main" id="{23E61F18-5EE3-40F6-BBC6-6234D1B16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 y="-9329"/>
            <a:ext cx="4654253" cy="2708920"/>
          </a:xfrm>
          <a:prstGeom prst="rect">
            <a:avLst/>
          </a:prstGeom>
        </p:spPr>
      </p:pic>
      <p:pic>
        <p:nvPicPr>
          <p:cNvPr id="20" name="Picture 19">
            <a:extLst>
              <a:ext uri="{FF2B5EF4-FFF2-40B4-BE49-F238E27FC236}">
                <a16:creationId xmlns:a16="http://schemas.microsoft.com/office/drawing/2014/main" id="{24A97831-5E3A-4995-8682-9FC0E20675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6828" y="188640"/>
            <a:ext cx="4533620" cy="2448272"/>
          </a:xfrm>
          <a:prstGeom prst="rect">
            <a:avLst/>
          </a:prstGeom>
        </p:spPr>
      </p:pic>
    </p:spTree>
    <p:extLst>
      <p:ext uri="{BB962C8B-B14F-4D97-AF65-F5344CB8AC3E}">
        <p14:creationId xmlns:p14="http://schemas.microsoft.com/office/powerpoint/2010/main" val="42675400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788" y="548680"/>
            <a:ext cx="10369151" cy="5256584"/>
          </a:xfrm>
        </p:spPr>
        <p:txBody>
          <a:bodyPr/>
          <a:lstStyle/>
          <a:p>
            <a:r>
              <a:rPr lang="en-US" dirty="0"/>
              <a:t>How Green are You?</a:t>
            </a:r>
            <a:br>
              <a:rPr lang="en-US" dirty="0"/>
            </a:br>
            <a:r>
              <a:rPr lang="en-US" dirty="0"/>
              <a:t> </a:t>
            </a:r>
            <a:br>
              <a:rPr lang="en-US" dirty="0"/>
            </a:br>
            <a:br>
              <a:rPr lang="en-US" dirty="0"/>
            </a:br>
            <a:endParaRPr lang="en-US" dirty="0"/>
          </a:p>
        </p:txBody>
      </p:sp>
      <p:sp>
        <p:nvSpPr>
          <p:cNvPr id="3" name="Subtitle 2"/>
          <p:cNvSpPr>
            <a:spLocks noGrp="1"/>
          </p:cNvSpPr>
          <p:nvPr>
            <p:ph type="subTitle" idx="1"/>
          </p:nvPr>
        </p:nvSpPr>
        <p:spPr>
          <a:xfrm>
            <a:off x="1629916" y="4637113"/>
            <a:ext cx="10239883" cy="461665"/>
          </a:xfrm>
        </p:spPr>
        <p:txBody>
          <a:bodyPr/>
          <a:lstStyle/>
          <a:p>
            <a:r>
              <a:rPr lang="en-US" dirty="0"/>
              <a:t>Watford Road, </a:t>
            </a:r>
          </a:p>
          <a:p>
            <a:r>
              <a:rPr lang="en-US" dirty="0" err="1"/>
              <a:t>Chiswell</a:t>
            </a:r>
            <a:r>
              <a:rPr lang="en-US" dirty="0"/>
              <a:t> Green</a:t>
            </a:r>
          </a:p>
          <a:p>
            <a:r>
              <a:rPr lang="en-US" dirty="0"/>
              <a:t>St. Albans</a:t>
            </a:r>
          </a:p>
          <a:p>
            <a:r>
              <a:rPr lang="en-US" dirty="0" err="1"/>
              <a:t>Herts</a:t>
            </a:r>
            <a:endParaRPr lang="en-US" dirty="0"/>
          </a:p>
          <a:p>
            <a:endParaRPr lang="en-US" dirty="0"/>
          </a:p>
          <a:p>
            <a:endParaRPr lang="en-US" dirty="0"/>
          </a:p>
        </p:txBody>
      </p:sp>
      <p:pic>
        <p:nvPicPr>
          <p:cNvPr id="6" name="Picture 5" descr="An empty road with trees on the side of the street&#10;&#10;Description generated with very high confidence">
            <a:extLst>
              <a:ext uri="{FF2B5EF4-FFF2-40B4-BE49-F238E27FC236}">
                <a16:creationId xmlns:a16="http://schemas.microsoft.com/office/drawing/2014/main" id="{364A1C52-56AB-4C70-A7CF-7C411805BA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2444" y="2708920"/>
            <a:ext cx="5780566" cy="3625258"/>
          </a:xfrm>
          <a:prstGeom prst="rect">
            <a:avLst/>
          </a:prstGeom>
        </p:spPr>
      </p:pic>
      <p:pic>
        <p:nvPicPr>
          <p:cNvPr id="8" name="Picture 7" descr="A sign on the side of a road&#10;&#10;Description generated with very high confidence">
            <a:extLst>
              <a:ext uri="{FF2B5EF4-FFF2-40B4-BE49-F238E27FC236}">
                <a16:creationId xmlns:a16="http://schemas.microsoft.com/office/drawing/2014/main" id="{8251E665-6521-4044-A24F-A591C2109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8" y="22199"/>
            <a:ext cx="6003325" cy="3908429"/>
          </a:xfrm>
          <a:prstGeom prst="rect">
            <a:avLst/>
          </a:prstGeom>
        </p:spPr>
      </p:pic>
    </p:spTree>
    <p:extLst>
      <p:ext uri="{BB962C8B-B14F-4D97-AF65-F5344CB8AC3E}">
        <p14:creationId xmlns:p14="http://schemas.microsoft.com/office/powerpoint/2010/main" val="159348972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788" y="548680"/>
            <a:ext cx="10369151" cy="5256584"/>
          </a:xfrm>
        </p:spPr>
        <p:txBody>
          <a:bodyPr/>
          <a:lstStyle/>
          <a:p>
            <a:r>
              <a:rPr lang="en-US" dirty="0"/>
              <a:t>How Green are You?</a:t>
            </a:r>
            <a:br>
              <a:rPr lang="en-US" dirty="0"/>
            </a:br>
            <a:r>
              <a:rPr lang="en-US" dirty="0"/>
              <a:t> </a:t>
            </a:r>
            <a:br>
              <a:rPr lang="en-US" dirty="0"/>
            </a:b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10" name="Picture 9" descr="Water next to a tree&#10;&#10;Description generated with high confidence">
            <a:extLst>
              <a:ext uri="{FF2B5EF4-FFF2-40B4-BE49-F238E27FC236}">
                <a16:creationId xmlns:a16="http://schemas.microsoft.com/office/drawing/2014/main" id="{75862D18-8C3D-4C86-9530-E70F4C235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188825" cy="6858000"/>
          </a:xfrm>
          <a:prstGeom prst="rect">
            <a:avLst/>
          </a:prstGeom>
        </p:spPr>
      </p:pic>
      <p:pic>
        <p:nvPicPr>
          <p:cNvPr id="5" name="Picture 4" descr="A plant in a forest&#10;&#10;Description generated with very high confidence">
            <a:extLst>
              <a:ext uri="{FF2B5EF4-FFF2-40B4-BE49-F238E27FC236}">
                <a16:creationId xmlns:a16="http://schemas.microsoft.com/office/drawing/2014/main" id="{45500264-EB7D-4222-B0DE-E83D75A48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8824" cy="6858000"/>
          </a:xfrm>
          <a:prstGeom prst="rect">
            <a:avLst/>
          </a:prstGeom>
        </p:spPr>
      </p:pic>
    </p:spTree>
    <p:extLst>
      <p:ext uri="{BB962C8B-B14F-4D97-AF65-F5344CB8AC3E}">
        <p14:creationId xmlns:p14="http://schemas.microsoft.com/office/powerpoint/2010/main" val="328469938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788" y="548680"/>
            <a:ext cx="10369151" cy="5256584"/>
          </a:xfrm>
        </p:spPr>
        <p:txBody>
          <a:bodyPr/>
          <a:lstStyle/>
          <a:p>
            <a:r>
              <a:rPr lang="en-US" dirty="0"/>
              <a:t>How Green are You?</a:t>
            </a:r>
            <a:br>
              <a:rPr lang="en-US" dirty="0"/>
            </a:br>
            <a:r>
              <a:rPr lang="en-US" dirty="0"/>
              <a:t> </a:t>
            </a:r>
            <a:br>
              <a:rPr lang="en-US" dirty="0"/>
            </a:b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10" name="Picture 9" descr="Water next to a tree&#10;&#10;Description generated with high confidence">
            <a:extLst>
              <a:ext uri="{FF2B5EF4-FFF2-40B4-BE49-F238E27FC236}">
                <a16:creationId xmlns:a16="http://schemas.microsoft.com/office/drawing/2014/main" id="{75862D18-8C3D-4C86-9530-E70F4C235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188825" cy="6858000"/>
          </a:xfrm>
          <a:prstGeom prst="rect">
            <a:avLst/>
          </a:prstGeom>
        </p:spPr>
      </p:pic>
      <p:pic>
        <p:nvPicPr>
          <p:cNvPr id="5" name="Picture 4" descr="A plant in a forest&#10;&#10;Description generated with very high confidence">
            <a:extLst>
              <a:ext uri="{FF2B5EF4-FFF2-40B4-BE49-F238E27FC236}">
                <a16:creationId xmlns:a16="http://schemas.microsoft.com/office/drawing/2014/main" id="{45500264-EB7D-4222-B0DE-E83D75A48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8824" cy="6858000"/>
          </a:xfrm>
          <a:prstGeom prst="rect">
            <a:avLst/>
          </a:prstGeom>
        </p:spPr>
      </p:pic>
      <p:pic>
        <p:nvPicPr>
          <p:cNvPr id="6" name="Picture 5" descr="A field of grass&#10;&#10;Description generated with very high confidence">
            <a:extLst>
              <a:ext uri="{FF2B5EF4-FFF2-40B4-BE49-F238E27FC236}">
                <a16:creationId xmlns:a16="http://schemas.microsoft.com/office/drawing/2014/main" id="{68C9E13D-F104-4496-88D5-DF2DBAB89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88824" cy="6858000"/>
          </a:xfrm>
          <a:prstGeom prst="rect">
            <a:avLst/>
          </a:prstGeom>
        </p:spPr>
      </p:pic>
    </p:spTree>
    <p:extLst>
      <p:ext uri="{BB962C8B-B14F-4D97-AF65-F5344CB8AC3E}">
        <p14:creationId xmlns:p14="http://schemas.microsoft.com/office/powerpoint/2010/main" val="378849251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1" y="40396"/>
            <a:ext cx="12186013" cy="6817604"/>
          </a:xfrm>
        </p:spPr>
        <p:txBody>
          <a:bodyPr/>
          <a:lstStyle/>
          <a:p>
            <a:pPr algn="ctr"/>
            <a:br>
              <a:rPr lang="en-US" dirty="0"/>
            </a:br>
            <a:r>
              <a:rPr lang="en-US" dirty="0"/>
              <a:t>And it was just right…</a:t>
            </a:r>
            <a:br>
              <a:rPr lang="en-US" dirty="0"/>
            </a:br>
            <a:br>
              <a:rPr lang="en-US" sz="4800" dirty="0"/>
            </a:br>
            <a:br>
              <a:rPr lang="en-US" dirty="0"/>
            </a:br>
            <a:endParaRPr lang="en-US" dirty="0"/>
          </a:p>
        </p:txBody>
      </p:sp>
      <p:pic>
        <p:nvPicPr>
          <p:cNvPr id="6" name="Picture 5" descr="A bowl of soup&#10;&#10;Description generated with very high confidence">
            <a:extLst>
              <a:ext uri="{FF2B5EF4-FFF2-40B4-BE49-F238E27FC236}">
                <a16:creationId xmlns:a16="http://schemas.microsoft.com/office/drawing/2014/main" id="{8B1EAEB5-D330-4642-949F-39A3D84E9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1221" y="2706982"/>
            <a:ext cx="7467603" cy="4151018"/>
          </a:xfrm>
          <a:prstGeom prst="rect">
            <a:avLst/>
          </a:prstGeom>
        </p:spPr>
      </p:pic>
    </p:spTree>
    <p:extLst>
      <p:ext uri="{BB962C8B-B14F-4D97-AF65-F5344CB8AC3E}">
        <p14:creationId xmlns:p14="http://schemas.microsoft.com/office/powerpoint/2010/main" val="402975195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788" y="548680"/>
            <a:ext cx="10369151" cy="5256584"/>
          </a:xfrm>
        </p:spPr>
        <p:txBody>
          <a:bodyPr/>
          <a:lstStyle/>
          <a:p>
            <a:r>
              <a:rPr lang="en-US" dirty="0"/>
              <a:t>How Green are You?</a:t>
            </a:r>
            <a:br>
              <a:rPr lang="en-US" dirty="0"/>
            </a:br>
            <a:r>
              <a:rPr lang="en-US" dirty="0"/>
              <a:t> </a:t>
            </a:r>
            <a:br>
              <a:rPr lang="en-US" dirty="0"/>
            </a:b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10" name="Picture 9" descr="Water next to a tree&#10;&#10;Description generated with high confidence">
            <a:extLst>
              <a:ext uri="{FF2B5EF4-FFF2-40B4-BE49-F238E27FC236}">
                <a16:creationId xmlns:a16="http://schemas.microsoft.com/office/drawing/2014/main" id="{75862D18-8C3D-4C86-9530-E70F4C235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188825" cy="6858000"/>
          </a:xfrm>
          <a:prstGeom prst="rect">
            <a:avLst/>
          </a:prstGeom>
        </p:spPr>
      </p:pic>
      <p:pic>
        <p:nvPicPr>
          <p:cNvPr id="5" name="Picture 4" descr="A plant in a forest&#10;&#10;Description generated with very high confidence">
            <a:extLst>
              <a:ext uri="{FF2B5EF4-FFF2-40B4-BE49-F238E27FC236}">
                <a16:creationId xmlns:a16="http://schemas.microsoft.com/office/drawing/2014/main" id="{45500264-EB7D-4222-B0DE-E83D75A48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8824" cy="6858000"/>
          </a:xfrm>
          <a:prstGeom prst="rect">
            <a:avLst/>
          </a:prstGeom>
        </p:spPr>
      </p:pic>
      <p:pic>
        <p:nvPicPr>
          <p:cNvPr id="6" name="Picture 5" descr="A path with trees on the side of a road&#10;&#10;Description generated with very high confidence">
            <a:extLst>
              <a:ext uri="{FF2B5EF4-FFF2-40B4-BE49-F238E27FC236}">
                <a16:creationId xmlns:a16="http://schemas.microsoft.com/office/drawing/2014/main" id="{884D8C02-950F-4881-A8A7-F9B09F526B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88824" cy="6858000"/>
          </a:xfrm>
          <a:prstGeom prst="rect">
            <a:avLst/>
          </a:prstGeom>
        </p:spPr>
      </p:pic>
    </p:spTree>
    <p:extLst>
      <p:ext uri="{BB962C8B-B14F-4D97-AF65-F5344CB8AC3E}">
        <p14:creationId xmlns:p14="http://schemas.microsoft.com/office/powerpoint/2010/main" val="381047014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788" y="548680"/>
            <a:ext cx="10369151" cy="5256584"/>
          </a:xfrm>
        </p:spPr>
        <p:txBody>
          <a:bodyPr/>
          <a:lstStyle/>
          <a:p>
            <a:r>
              <a:rPr lang="en-US" dirty="0"/>
              <a:t>How Green are You?</a:t>
            </a:r>
            <a:br>
              <a:rPr lang="en-US" dirty="0"/>
            </a:br>
            <a:r>
              <a:rPr lang="en-US" dirty="0"/>
              <a:t> </a:t>
            </a:r>
            <a:br>
              <a:rPr lang="en-US" dirty="0"/>
            </a:b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10" name="Picture 9" descr="Water next to a tree&#10;&#10;Description generated with high confidence">
            <a:extLst>
              <a:ext uri="{FF2B5EF4-FFF2-40B4-BE49-F238E27FC236}">
                <a16:creationId xmlns:a16="http://schemas.microsoft.com/office/drawing/2014/main" id="{75862D18-8C3D-4C86-9530-E70F4C235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188825" cy="6858000"/>
          </a:xfrm>
          <a:prstGeom prst="rect">
            <a:avLst/>
          </a:prstGeom>
        </p:spPr>
      </p:pic>
      <p:pic>
        <p:nvPicPr>
          <p:cNvPr id="5" name="Picture 4" descr="A plant in a forest&#10;&#10;Description generated with very high confidence">
            <a:extLst>
              <a:ext uri="{FF2B5EF4-FFF2-40B4-BE49-F238E27FC236}">
                <a16:creationId xmlns:a16="http://schemas.microsoft.com/office/drawing/2014/main" id="{45500264-EB7D-4222-B0DE-E83D75A48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8824" cy="6858000"/>
          </a:xfrm>
          <a:prstGeom prst="rect">
            <a:avLst/>
          </a:prstGeom>
        </p:spPr>
      </p:pic>
      <p:pic>
        <p:nvPicPr>
          <p:cNvPr id="6" name="Picture 5" descr="A body of water&#10;&#10;Description generated with very high confidence">
            <a:extLst>
              <a:ext uri="{FF2B5EF4-FFF2-40B4-BE49-F238E27FC236}">
                <a16:creationId xmlns:a16="http://schemas.microsoft.com/office/drawing/2014/main" id="{456FF27C-F31C-4841-9220-101B262C0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0" y="0"/>
            <a:ext cx="12188824" cy="6858000"/>
          </a:xfrm>
          <a:prstGeom prst="rect">
            <a:avLst/>
          </a:prstGeom>
        </p:spPr>
      </p:pic>
    </p:spTree>
    <p:extLst>
      <p:ext uri="{BB962C8B-B14F-4D97-AF65-F5344CB8AC3E}">
        <p14:creationId xmlns:p14="http://schemas.microsoft.com/office/powerpoint/2010/main" val="278595259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788" y="548680"/>
            <a:ext cx="10369151" cy="5256584"/>
          </a:xfrm>
        </p:spPr>
        <p:txBody>
          <a:bodyPr/>
          <a:lstStyle/>
          <a:p>
            <a:r>
              <a:rPr lang="en-US" dirty="0"/>
              <a:t>How Green are You?</a:t>
            </a:r>
            <a:br>
              <a:rPr lang="en-US" dirty="0"/>
            </a:br>
            <a:r>
              <a:rPr lang="en-US" dirty="0"/>
              <a:t> </a:t>
            </a:r>
            <a:br>
              <a:rPr lang="en-US" dirty="0"/>
            </a:b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10" name="Picture 9" descr="Water next to a tree&#10;&#10;Description generated with high confidence">
            <a:extLst>
              <a:ext uri="{FF2B5EF4-FFF2-40B4-BE49-F238E27FC236}">
                <a16:creationId xmlns:a16="http://schemas.microsoft.com/office/drawing/2014/main" id="{75862D18-8C3D-4C86-9530-E70F4C235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188825" cy="6858000"/>
          </a:xfrm>
          <a:prstGeom prst="rect">
            <a:avLst/>
          </a:prstGeom>
        </p:spPr>
      </p:pic>
      <p:pic>
        <p:nvPicPr>
          <p:cNvPr id="5" name="Picture 4" descr="A plant in a forest&#10;&#10;Description generated with very high confidence">
            <a:extLst>
              <a:ext uri="{FF2B5EF4-FFF2-40B4-BE49-F238E27FC236}">
                <a16:creationId xmlns:a16="http://schemas.microsoft.com/office/drawing/2014/main" id="{45500264-EB7D-4222-B0DE-E83D75A48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8824" cy="6858000"/>
          </a:xfrm>
          <a:prstGeom prst="rect">
            <a:avLst/>
          </a:prstGeom>
        </p:spPr>
      </p:pic>
      <p:pic>
        <p:nvPicPr>
          <p:cNvPr id="8" name="Picture 7" descr="A body of water surrounded by trees&#10;&#10;Description generated with very high confidence">
            <a:extLst>
              <a:ext uri="{FF2B5EF4-FFF2-40B4-BE49-F238E27FC236}">
                <a16:creationId xmlns:a16="http://schemas.microsoft.com/office/drawing/2014/main" id="{51F23E77-C14B-420D-AE6F-0185BABCCF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384"/>
            <a:ext cx="12188824" cy="6858000"/>
          </a:xfrm>
          <a:prstGeom prst="rect">
            <a:avLst/>
          </a:prstGeom>
        </p:spPr>
      </p:pic>
    </p:spTree>
    <p:extLst>
      <p:ext uri="{BB962C8B-B14F-4D97-AF65-F5344CB8AC3E}">
        <p14:creationId xmlns:p14="http://schemas.microsoft.com/office/powerpoint/2010/main" val="378337523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788" y="548680"/>
            <a:ext cx="10369151" cy="5256584"/>
          </a:xfrm>
        </p:spPr>
        <p:txBody>
          <a:bodyPr/>
          <a:lstStyle/>
          <a:p>
            <a:r>
              <a:rPr lang="en-US" dirty="0"/>
              <a:t>How Green are You?</a:t>
            </a:r>
            <a:br>
              <a:rPr lang="en-US" dirty="0"/>
            </a:br>
            <a:r>
              <a:rPr lang="en-US" dirty="0"/>
              <a:t> </a:t>
            </a:r>
            <a:br>
              <a:rPr lang="en-US" dirty="0"/>
            </a:b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10" name="Picture 9" descr="Water next to a tree&#10;&#10;Description generated with high confidence">
            <a:extLst>
              <a:ext uri="{FF2B5EF4-FFF2-40B4-BE49-F238E27FC236}">
                <a16:creationId xmlns:a16="http://schemas.microsoft.com/office/drawing/2014/main" id="{75862D18-8C3D-4C86-9530-E70F4C235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188825" cy="6858000"/>
          </a:xfrm>
          <a:prstGeom prst="rect">
            <a:avLst/>
          </a:prstGeom>
        </p:spPr>
      </p:pic>
      <p:pic>
        <p:nvPicPr>
          <p:cNvPr id="5" name="Picture 4" descr="A plant in a forest&#10;&#10;Description generated with very high confidence">
            <a:extLst>
              <a:ext uri="{FF2B5EF4-FFF2-40B4-BE49-F238E27FC236}">
                <a16:creationId xmlns:a16="http://schemas.microsoft.com/office/drawing/2014/main" id="{45500264-EB7D-4222-B0DE-E83D75A48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8824" cy="6858000"/>
          </a:xfrm>
          <a:prstGeom prst="rect">
            <a:avLst/>
          </a:prstGeom>
        </p:spPr>
      </p:pic>
      <p:pic>
        <p:nvPicPr>
          <p:cNvPr id="6" name="Picture 5" descr="An empty road with trees on the side of the street&#10;&#10;Description generated with very high confidence">
            <a:extLst>
              <a:ext uri="{FF2B5EF4-FFF2-40B4-BE49-F238E27FC236}">
                <a16:creationId xmlns:a16="http://schemas.microsoft.com/office/drawing/2014/main" id="{D0FBA4B9-0BCD-42A1-9E96-51FBA893E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88824" cy="6858000"/>
          </a:xfrm>
          <a:prstGeom prst="rect">
            <a:avLst/>
          </a:prstGeom>
        </p:spPr>
      </p:pic>
    </p:spTree>
    <p:extLst>
      <p:ext uri="{BB962C8B-B14F-4D97-AF65-F5344CB8AC3E}">
        <p14:creationId xmlns:p14="http://schemas.microsoft.com/office/powerpoint/2010/main" val="179724273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788" y="548680"/>
            <a:ext cx="10369151" cy="5256584"/>
          </a:xfrm>
        </p:spPr>
        <p:txBody>
          <a:bodyPr/>
          <a:lstStyle/>
          <a:p>
            <a:r>
              <a:rPr lang="en-US" dirty="0"/>
              <a:t>How Green are You?</a:t>
            </a:r>
            <a:br>
              <a:rPr lang="en-US" dirty="0"/>
            </a:br>
            <a:r>
              <a:rPr lang="en-US" dirty="0"/>
              <a:t> </a:t>
            </a:r>
            <a:br>
              <a:rPr lang="en-US" dirty="0"/>
            </a:b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10" name="Picture 9" descr="Water next to a tree&#10;&#10;Description generated with high confidence">
            <a:extLst>
              <a:ext uri="{FF2B5EF4-FFF2-40B4-BE49-F238E27FC236}">
                <a16:creationId xmlns:a16="http://schemas.microsoft.com/office/drawing/2014/main" id="{75862D18-8C3D-4C86-9530-E70F4C235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188825" cy="6858000"/>
          </a:xfrm>
          <a:prstGeom prst="rect">
            <a:avLst/>
          </a:prstGeom>
        </p:spPr>
      </p:pic>
      <p:pic>
        <p:nvPicPr>
          <p:cNvPr id="5" name="Picture 4" descr="A plant in a forest&#10;&#10;Description generated with very high confidence">
            <a:extLst>
              <a:ext uri="{FF2B5EF4-FFF2-40B4-BE49-F238E27FC236}">
                <a16:creationId xmlns:a16="http://schemas.microsoft.com/office/drawing/2014/main" id="{45500264-EB7D-4222-B0DE-E83D75A48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8824" cy="6858000"/>
          </a:xfrm>
          <a:prstGeom prst="rect">
            <a:avLst/>
          </a:prstGeom>
        </p:spPr>
      </p:pic>
      <p:pic>
        <p:nvPicPr>
          <p:cNvPr id="6" name="Picture 5" descr="An empty road with trees on the side of the street&#10;&#10;Description generated with very high confidence">
            <a:extLst>
              <a:ext uri="{FF2B5EF4-FFF2-40B4-BE49-F238E27FC236}">
                <a16:creationId xmlns:a16="http://schemas.microsoft.com/office/drawing/2014/main" id="{D0FBA4B9-0BCD-42A1-9E96-51FBA893E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88824" cy="6858000"/>
          </a:xfrm>
          <a:prstGeom prst="rect">
            <a:avLst/>
          </a:prstGeom>
        </p:spPr>
      </p:pic>
      <p:pic>
        <p:nvPicPr>
          <p:cNvPr id="7" name="Picture 6" descr="A castle on top of a grass covered field&#10;&#10;Description generated with very high confidence">
            <a:extLst>
              <a:ext uri="{FF2B5EF4-FFF2-40B4-BE49-F238E27FC236}">
                <a16:creationId xmlns:a16="http://schemas.microsoft.com/office/drawing/2014/main" id="{421BCC87-829B-4997-9892-695FA2E9D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88824" cy="6858000"/>
          </a:xfrm>
          <a:prstGeom prst="rect">
            <a:avLst/>
          </a:prstGeom>
        </p:spPr>
      </p:pic>
    </p:spTree>
    <p:extLst>
      <p:ext uri="{BB962C8B-B14F-4D97-AF65-F5344CB8AC3E}">
        <p14:creationId xmlns:p14="http://schemas.microsoft.com/office/powerpoint/2010/main" val="171596748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788" y="548680"/>
            <a:ext cx="10369151" cy="5256584"/>
          </a:xfrm>
        </p:spPr>
        <p:txBody>
          <a:bodyPr/>
          <a:lstStyle/>
          <a:p>
            <a:r>
              <a:rPr lang="en-US" dirty="0"/>
              <a:t>How Green are You?</a:t>
            </a:r>
            <a:br>
              <a:rPr lang="en-US" dirty="0"/>
            </a:br>
            <a:r>
              <a:rPr lang="en-US" dirty="0"/>
              <a:t> </a:t>
            </a:r>
            <a:br>
              <a:rPr lang="en-US" dirty="0"/>
            </a:b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10" name="Picture 9" descr="Water next to a tree&#10;&#10;Description generated with high confidence">
            <a:extLst>
              <a:ext uri="{FF2B5EF4-FFF2-40B4-BE49-F238E27FC236}">
                <a16:creationId xmlns:a16="http://schemas.microsoft.com/office/drawing/2014/main" id="{75862D18-8C3D-4C86-9530-E70F4C235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188825" cy="6858000"/>
          </a:xfrm>
          <a:prstGeom prst="rect">
            <a:avLst/>
          </a:prstGeom>
        </p:spPr>
      </p:pic>
      <p:pic>
        <p:nvPicPr>
          <p:cNvPr id="5" name="Picture 4" descr="A plant in a forest&#10;&#10;Description generated with very high confidence">
            <a:extLst>
              <a:ext uri="{FF2B5EF4-FFF2-40B4-BE49-F238E27FC236}">
                <a16:creationId xmlns:a16="http://schemas.microsoft.com/office/drawing/2014/main" id="{45500264-EB7D-4222-B0DE-E83D75A48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8824" cy="6858000"/>
          </a:xfrm>
          <a:prstGeom prst="rect">
            <a:avLst/>
          </a:prstGeom>
        </p:spPr>
      </p:pic>
      <p:pic>
        <p:nvPicPr>
          <p:cNvPr id="6" name="Picture 5" descr="An empty road with trees on the side of the street&#10;&#10;Description generated with very high confidence">
            <a:extLst>
              <a:ext uri="{FF2B5EF4-FFF2-40B4-BE49-F238E27FC236}">
                <a16:creationId xmlns:a16="http://schemas.microsoft.com/office/drawing/2014/main" id="{D0FBA4B9-0BCD-42A1-9E96-51FBA893E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88824" cy="6858000"/>
          </a:xfrm>
          <a:prstGeom prst="rect">
            <a:avLst/>
          </a:prstGeom>
        </p:spPr>
      </p:pic>
      <p:pic>
        <p:nvPicPr>
          <p:cNvPr id="7" name="Picture 6" descr="An old stone building&#10;&#10;Description generated with very high confidence">
            <a:extLst>
              <a:ext uri="{FF2B5EF4-FFF2-40B4-BE49-F238E27FC236}">
                <a16:creationId xmlns:a16="http://schemas.microsoft.com/office/drawing/2014/main" id="{580223BF-C25B-4805-82D4-38C85876EB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88824" cy="6858000"/>
          </a:xfrm>
          <a:prstGeom prst="rect">
            <a:avLst/>
          </a:prstGeom>
        </p:spPr>
      </p:pic>
    </p:spTree>
    <p:extLst>
      <p:ext uri="{BB962C8B-B14F-4D97-AF65-F5344CB8AC3E}">
        <p14:creationId xmlns:p14="http://schemas.microsoft.com/office/powerpoint/2010/main" val="311070394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indoor, building&#10;&#10;Description generated with very high confidence">
            <a:extLst>
              <a:ext uri="{FF2B5EF4-FFF2-40B4-BE49-F238E27FC236}">
                <a16:creationId xmlns:a16="http://schemas.microsoft.com/office/drawing/2014/main" id="{7E470810-65E2-4BBC-9E59-A6FC90FB91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5412" y="857250"/>
            <a:ext cx="6858000" cy="5143500"/>
          </a:xfrm>
          <a:prstGeom prst="rect">
            <a:avLst/>
          </a:prstGeom>
        </p:spPr>
      </p:pic>
    </p:spTree>
    <p:extLst>
      <p:ext uri="{BB962C8B-B14F-4D97-AF65-F5344CB8AC3E}">
        <p14:creationId xmlns:p14="http://schemas.microsoft.com/office/powerpoint/2010/main" val="56748649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outdoor&#10;&#10;Description generated with high confidence">
            <a:extLst>
              <a:ext uri="{FF2B5EF4-FFF2-40B4-BE49-F238E27FC236}">
                <a16:creationId xmlns:a16="http://schemas.microsoft.com/office/drawing/2014/main" id="{5FF15C67-1117-4D38-A977-7FA70D9D21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716882" y="856749"/>
            <a:ext cx="6858000" cy="5143500"/>
          </a:xfrm>
          <a:prstGeom prst="rect">
            <a:avLst/>
          </a:prstGeom>
        </p:spPr>
      </p:pic>
    </p:spTree>
    <p:extLst>
      <p:ext uri="{BB962C8B-B14F-4D97-AF65-F5344CB8AC3E}">
        <p14:creationId xmlns:p14="http://schemas.microsoft.com/office/powerpoint/2010/main" val="279912066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788" y="548680"/>
            <a:ext cx="10369151" cy="5256584"/>
          </a:xfrm>
        </p:spPr>
        <p:txBody>
          <a:bodyPr/>
          <a:lstStyle/>
          <a:p>
            <a:r>
              <a:rPr lang="en-US" dirty="0"/>
              <a:t>How Green are You?</a:t>
            </a:r>
            <a:br>
              <a:rPr lang="en-US" dirty="0"/>
            </a:br>
            <a:r>
              <a:rPr lang="en-US" dirty="0"/>
              <a:t> </a:t>
            </a:r>
            <a:br>
              <a:rPr lang="en-US" dirty="0"/>
            </a:br>
            <a:br>
              <a:rPr lang="en-US" dirty="0"/>
            </a:br>
            <a:endParaRPr lang="en-US" dirty="0"/>
          </a:p>
        </p:txBody>
      </p:sp>
      <p:sp>
        <p:nvSpPr>
          <p:cNvPr id="3" name="Subtitle 2"/>
          <p:cNvSpPr>
            <a:spLocks noGrp="1"/>
          </p:cNvSpPr>
          <p:nvPr>
            <p:ph type="subTitle" idx="1"/>
          </p:nvPr>
        </p:nvSpPr>
        <p:spPr>
          <a:xfrm>
            <a:off x="1629916" y="4637113"/>
            <a:ext cx="10239883" cy="461665"/>
          </a:xfrm>
        </p:spPr>
        <p:txBody>
          <a:bodyPr/>
          <a:lstStyle/>
          <a:p>
            <a:r>
              <a:rPr lang="en-US" dirty="0"/>
              <a:t>Watford Road, </a:t>
            </a:r>
          </a:p>
          <a:p>
            <a:r>
              <a:rPr lang="en-US" dirty="0" err="1"/>
              <a:t>Chiswell</a:t>
            </a:r>
            <a:r>
              <a:rPr lang="en-US" dirty="0"/>
              <a:t> Green</a:t>
            </a:r>
          </a:p>
          <a:p>
            <a:r>
              <a:rPr lang="en-US" dirty="0"/>
              <a:t>St. Albans</a:t>
            </a:r>
          </a:p>
          <a:p>
            <a:r>
              <a:rPr lang="en-US" dirty="0" err="1"/>
              <a:t>Herts</a:t>
            </a:r>
            <a:endParaRPr lang="en-US" dirty="0"/>
          </a:p>
          <a:p>
            <a:endParaRPr lang="en-US" dirty="0"/>
          </a:p>
          <a:p>
            <a:endParaRPr lang="en-US" dirty="0"/>
          </a:p>
        </p:txBody>
      </p:sp>
      <p:pic>
        <p:nvPicPr>
          <p:cNvPr id="6" name="Picture 5" descr="An empty road with trees on the side of the street&#10;&#10;Description generated with very high confidence">
            <a:extLst>
              <a:ext uri="{FF2B5EF4-FFF2-40B4-BE49-F238E27FC236}">
                <a16:creationId xmlns:a16="http://schemas.microsoft.com/office/drawing/2014/main" id="{364A1C52-56AB-4C70-A7CF-7C411805BA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2444" y="2708920"/>
            <a:ext cx="5780566" cy="3625258"/>
          </a:xfrm>
          <a:prstGeom prst="rect">
            <a:avLst/>
          </a:prstGeom>
        </p:spPr>
      </p:pic>
      <p:pic>
        <p:nvPicPr>
          <p:cNvPr id="8" name="Picture 7" descr="A sign on the side of a road&#10;&#10;Description generated with very high confidence">
            <a:extLst>
              <a:ext uri="{FF2B5EF4-FFF2-40B4-BE49-F238E27FC236}">
                <a16:creationId xmlns:a16="http://schemas.microsoft.com/office/drawing/2014/main" id="{8251E665-6521-4044-A24F-A591C2109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8" y="22199"/>
            <a:ext cx="6003325" cy="3908429"/>
          </a:xfrm>
          <a:prstGeom prst="rect">
            <a:avLst/>
          </a:prstGeom>
        </p:spPr>
      </p:pic>
      <p:pic>
        <p:nvPicPr>
          <p:cNvPr id="7" name="Picture 6">
            <a:extLst>
              <a:ext uri="{FF2B5EF4-FFF2-40B4-BE49-F238E27FC236}">
                <a16:creationId xmlns:a16="http://schemas.microsoft.com/office/drawing/2014/main" id="{AC139AB6-390B-4D8C-BECB-1413D14E8300}"/>
              </a:ext>
            </a:extLst>
          </p:cNvPr>
          <p:cNvPicPr>
            <a:picLocks noChangeAspect="1"/>
          </p:cNvPicPr>
          <p:nvPr/>
        </p:nvPicPr>
        <p:blipFill>
          <a:blip r:embed="rId4"/>
          <a:stretch>
            <a:fillRect/>
          </a:stretch>
        </p:blipFill>
        <p:spPr>
          <a:xfrm rot="10800000">
            <a:off x="0" y="0"/>
            <a:ext cx="12192000" cy="6858000"/>
          </a:xfrm>
          <a:prstGeom prst="rect">
            <a:avLst/>
          </a:prstGeom>
        </p:spPr>
      </p:pic>
    </p:spTree>
    <p:extLst>
      <p:ext uri="{BB962C8B-B14F-4D97-AF65-F5344CB8AC3E}">
        <p14:creationId xmlns:p14="http://schemas.microsoft.com/office/powerpoint/2010/main" val="1669628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49996" y="1484784"/>
            <a:ext cx="5544616" cy="5256584"/>
          </a:xfrm>
        </p:spPr>
        <p:txBody>
          <a:bodyPr/>
          <a:lstStyle/>
          <a:p>
            <a:br>
              <a:rPr lang="en-US" dirty="0"/>
            </a:br>
            <a:br>
              <a:rPr lang="en-US" dirty="0"/>
            </a:br>
            <a:br>
              <a:rPr lang="en-US" dirty="0"/>
            </a:br>
            <a:br>
              <a:rPr lang="en-US" dirty="0"/>
            </a:br>
            <a:endParaRPr lang="en-US" dirty="0"/>
          </a:p>
        </p:txBody>
      </p:sp>
      <p:pic>
        <p:nvPicPr>
          <p:cNvPr id="1026" name="Picture 2" descr="John Surridge">
            <a:extLst>
              <a:ext uri="{FF2B5EF4-FFF2-40B4-BE49-F238E27FC236}">
                <a16:creationId xmlns:a16="http://schemas.microsoft.com/office/drawing/2014/main" id="{6D2D4AE4-8E57-4A68-A811-D9B6C71F1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4652" y="3429000"/>
            <a:ext cx="393417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E82C0DE-02F8-4BAA-9065-A244A173E0BA}"/>
              </a:ext>
            </a:extLst>
          </p:cNvPr>
          <p:cNvPicPr>
            <a:picLocks noChangeAspect="1"/>
          </p:cNvPicPr>
          <p:nvPr/>
        </p:nvPicPr>
        <p:blipFill>
          <a:blip r:embed="rId3"/>
          <a:stretch>
            <a:fillRect/>
          </a:stretch>
        </p:blipFill>
        <p:spPr>
          <a:xfrm rot="5400000">
            <a:off x="5807810" y="502625"/>
            <a:ext cx="6883638" cy="5878389"/>
          </a:xfrm>
          <a:prstGeom prst="rect">
            <a:avLst/>
          </a:prstGeom>
        </p:spPr>
      </p:pic>
      <p:sp>
        <p:nvSpPr>
          <p:cNvPr id="8" name="Title 1">
            <a:extLst>
              <a:ext uri="{FF2B5EF4-FFF2-40B4-BE49-F238E27FC236}">
                <a16:creationId xmlns:a16="http://schemas.microsoft.com/office/drawing/2014/main" id="{A1F00D84-0ED0-435A-9965-4F8AD3F3D4DF}"/>
              </a:ext>
            </a:extLst>
          </p:cNvPr>
          <p:cNvSpPr txBox="1">
            <a:spLocks/>
          </p:cNvSpPr>
          <p:nvPr/>
        </p:nvSpPr>
        <p:spPr>
          <a:xfrm>
            <a:off x="585798" y="800708"/>
            <a:ext cx="5544616" cy="5256584"/>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kumimoji="0" lang="en-US" sz="5400" b="0" i="0" u="none" strike="noStrike" kern="1200" cap="none" spc="-150" normalizeH="0" baseline="0" noProof="0">
                <a:ln w="11430"/>
                <a:gradFill flip="none" rotWithShape="1">
                  <a:gsLst>
                    <a:gs pos="0">
                      <a:srgbClr val="FFFFB9"/>
                    </a:gs>
                    <a:gs pos="100000">
                      <a:schemeClr val="accent1">
                        <a:lumMod val="60000"/>
                        <a:lumOff val="40000"/>
                      </a:schemeClr>
                    </a:gs>
                  </a:gsLst>
                  <a:lin ang="5400000" scaled="0"/>
                  <a:tileRect/>
                </a:gradFill>
                <a:effectLst>
                  <a:outerShdw blurRad="50800" dist="38100" dir="2700000" algn="tl" rotWithShape="0">
                    <a:prstClr val="black">
                      <a:alpha val="40000"/>
                    </a:prstClr>
                  </a:outerShdw>
                </a:effectLst>
                <a:uLnTx/>
                <a:uFillTx/>
                <a:latin typeface="+mj-lt"/>
                <a:ea typeface="+mn-ea"/>
                <a:cs typeface="+mn-cs"/>
              </a:defRPr>
            </a:lvl1pPr>
          </a:lstStyle>
          <a:p>
            <a:pPr algn="ctr"/>
            <a:br>
              <a:rPr lang="en-GB" dirty="0"/>
            </a:br>
            <a:r>
              <a:rPr lang="en-GB" dirty="0"/>
              <a:t>The Everlasting Gospel?</a:t>
            </a:r>
          </a:p>
          <a:p>
            <a:pPr algn="ctr"/>
            <a:endParaRPr lang="en-GB" dirty="0"/>
          </a:p>
          <a:p>
            <a:pPr algn="ctr"/>
            <a:r>
              <a:rPr lang="en-GB" dirty="0"/>
              <a:t>Worship Him!</a:t>
            </a:r>
          </a:p>
          <a:p>
            <a:pPr algn="ctr"/>
            <a:endParaRPr lang="en-GB" dirty="0"/>
          </a:p>
          <a:p>
            <a:pPr algn="ctr"/>
            <a:r>
              <a:rPr lang="en-GB" dirty="0"/>
              <a:t>Rev 14:6</a:t>
            </a:r>
          </a:p>
        </p:txBody>
      </p:sp>
    </p:spTree>
    <p:extLst>
      <p:ext uri="{BB962C8B-B14F-4D97-AF65-F5344CB8AC3E}">
        <p14:creationId xmlns:p14="http://schemas.microsoft.com/office/powerpoint/2010/main" val="357284830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788" y="548680"/>
            <a:ext cx="10369151" cy="5256584"/>
          </a:xfrm>
        </p:spPr>
        <p:txBody>
          <a:bodyPr/>
          <a:lstStyle/>
          <a:p>
            <a:r>
              <a:rPr lang="en-US" dirty="0"/>
              <a:t>How Green are You?</a:t>
            </a:r>
            <a:br>
              <a:rPr lang="en-US" dirty="0"/>
            </a:br>
            <a:r>
              <a:rPr lang="en-US" dirty="0"/>
              <a:t> </a:t>
            </a:r>
            <a:br>
              <a:rPr lang="en-US" dirty="0"/>
            </a:b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10" name="Picture 9" descr="Water next to a tree&#10;&#10;Description generated with high confidence">
            <a:extLst>
              <a:ext uri="{FF2B5EF4-FFF2-40B4-BE49-F238E27FC236}">
                <a16:creationId xmlns:a16="http://schemas.microsoft.com/office/drawing/2014/main" id="{75862D18-8C3D-4C86-9530-E70F4C235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188825" cy="6858000"/>
          </a:xfrm>
          <a:prstGeom prst="rect">
            <a:avLst/>
          </a:prstGeom>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49996" y="1484784"/>
            <a:ext cx="5544616" cy="5256584"/>
          </a:xfrm>
        </p:spPr>
        <p:txBody>
          <a:bodyPr/>
          <a:lstStyle/>
          <a:p>
            <a:br>
              <a:rPr lang="en-US" dirty="0"/>
            </a:br>
            <a:br>
              <a:rPr lang="en-US" dirty="0"/>
            </a:br>
            <a:br>
              <a:rPr lang="en-US" dirty="0"/>
            </a:br>
            <a:br>
              <a:rPr lang="en-US" dirty="0"/>
            </a:br>
            <a:endParaRPr lang="en-US" dirty="0"/>
          </a:p>
        </p:txBody>
      </p:sp>
      <p:sp>
        <p:nvSpPr>
          <p:cNvPr id="8" name="Title 1">
            <a:extLst>
              <a:ext uri="{FF2B5EF4-FFF2-40B4-BE49-F238E27FC236}">
                <a16:creationId xmlns:a16="http://schemas.microsoft.com/office/drawing/2014/main" id="{A1F00D84-0ED0-435A-9965-4F8AD3F3D4DF}"/>
              </a:ext>
            </a:extLst>
          </p:cNvPr>
          <p:cNvSpPr txBox="1">
            <a:spLocks/>
          </p:cNvSpPr>
          <p:nvPr/>
        </p:nvSpPr>
        <p:spPr>
          <a:xfrm>
            <a:off x="585798" y="800708"/>
            <a:ext cx="10909214" cy="5256584"/>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kumimoji="0" lang="en-US" sz="5400" b="0" i="0" u="none" strike="noStrike" kern="1200" cap="none" spc="-150" normalizeH="0" baseline="0" noProof="0">
                <a:ln w="11430"/>
                <a:gradFill flip="none" rotWithShape="1">
                  <a:gsLst>
                    <a:gs pos="0">
                      <a:srgbClr val="FFFFB9"/>
                    </a:gs>
                    <a:gs pos="100000">
                      <a:schemeClr val="accent1">
                        <a:lumMod val="60000"/>
                        <a:lumOff val="40000"/>
                      </a:schemeClr>
                    </a:gs>
                  </a:gsLst>
                  <a:lin ang="5400000" scaled="0"/>
                  <a:tileRect/>
                </a:gradFill>
                <a:effectLst>
                  <a:outerShdw blurRad="50800" dist="38100" dir="2700000" algn="tl" rotWithShape="0">
                    <a:prstClr val="black">
                      <a:alpha val="40000"/>
                    </a:prstClr>
                  </a:outerShdw>
                </a:effectLst>
                <a:uLnTx/>
                <a:uFillTx/>
                <a:latin typeface="+mj-lt"/>
                <a:ea typeface="+mn-ea"/>
                <a:cs typeface="+mn-cs"/>
              </a:defRPr>
            </a:lvl1pPr>
          </a:lstStyle>
          <a:p>
            <a:pPr algn="ctr"/>
            <a:br>
              <a:rPr lang="en-GB" dirty="0"/>
            </a:br>
            <a:endParaRPr lang="en-GB" dirty="0"/>
          </a:p>
          <a:p>
            <a:pPr algn="ctr"/>
            <a:r>
              <a:rPr lang="en-GB" dirty="0"/>
              <a:t>Economic gain by environmental loss?</a:t>
            </a:r>
          </a:p>
          <a:p>
            <a:pPr algn="ctr"/>
            <a:endParaRPr lang="en-GB" dirty="0"/>
          </a:p>
          <a:p>
            <a:pPr algn="ctr"/>
            <a:endParaRPr lang="en-GB" dirty="0"/>
          </a:p>
        </p:txBody>
      </p:sp>
      <p:pic>
        <p:nvPicPr>
          <p:cNvPr id="6" name="Picture 5" descr="A close up of a sign&#10;&#10;Description generated with very high confidence">
            <a:extLst>
              <a:ext uri="{FF2B5EF4-FFF2-40B4-BE49-F238E27FC236}">
                <a16:creationId xmlns:a16="http://schemas.microsoft.com/office/drawing/2014/main" id="{DAFE6527-24DF-4507-BB5F-D5532A04D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4" y="4221089"/>
            <a:ext cx="12188825" cy="2733686"/>
          </a:xfrm>
          <a:prstGeom prst="rect">
            <a:avLst/>
          </a:prstGeom>
        </p:spPr>
      </p:pic>
    </p:spTree>
    <p:extLst>
      <p:ext uri="{BB962C8B-B14F-4D97-AF65-F5344CB8AC3E}">
        <p14:creationId xmlns:p14="http://schemas.microsoft.com/office/powerpoint/2010/main" val="80733918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1" y="40396"/>
            <a:ext cx="12186013" cy="6817604"/>
          </a:xfrm>
        </p:spPr>
        <p:txBody>
          <a:bodyPr/>
          <a:lstStyle/>
          <a:p>
            <a:pPr algn="ctr"/>
            <a:br>
              <a:rPr lang="en-US" dirty="0"/>
            </a:br>
            <a:br>
              <a:rPr lang="en-US" dirty="0"/>
            </a:br>
            <a:br>
              <a:rPr lang="en-US" sz="4800" dirty="0"/>
            </a:br>
            <a:br>
              <a:rPr lang="en-US" dirty="0"/>
            </a:br>
            <a:endParaRPr lang="en-US" dirty="0"/>
          </a:p>
        </p:txBody>
      </p:sp>
      <p:sp>
        <p:nvSpPr>
          <p:cNvPr id="4" name="Rounded Rectangle 5">
            <a:extLst>
              <a:ext uri="{FF2B5EF4-FFF2-40B4-BE49-F238E27FC236}">
                <a16:creationId xmlns:a16="http://schemas.microsoft.com/office/drawing/2014/main" id="{BB591AFE-413C-44B4-AF96-FE366E50E4AB}"/>
              </a:ext>
            </a:extLst>
          </p:cNvPr>
          <p:cNvSpPr/>
          <p:nvPr/>
        </p:nvSpPr>
        <p:spPr>
          <a:xfrm>
            <a:off x="2362015" y="980728"/>
            <a:ext cx="7467603" cy="4151018"/>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Tree>
    <p:extLst>
      <p:ext uri="{BB962C8B-B14F-4D97-AF65-F5344CB8AC3E}">
        <p14:creationId xmlns:p14="http://schemas.microsoft.com/office/powerpoint/2010/main" val="41162404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8038" y="75689"/>
            <a:ext cx="12188825" cy="6856214"/>
          </a:xfrm>
          <a:prstGeom prst="rect">
            <a:avLst/>
          </a:prstGeom>
        </p:spPr>
      </p:pic>
      <p:sp>
        <p:nvSpPr>
          <p:cNvPr id="3" name="TextBox 2"/>
          <p:cNvSpPr txBox="1"/>
          <p:nvPr/>
        </p:nvSpPr>
        <p:spPr>
          <a:xfrm>
            <a:off x="5451158" y="-330744"/>
            <a:ext cx="6737667" cy="3138503"/>
          </a:xfrm>
          <a:prstGeom prst="rect">
            <a:avLst/>
          </a:prstGeom>
          <a:noFill/>
        </p:spPr>
        <p:txBody>
          <a:bodyPr wrap="square" rtlCol="0">
            <a:spAutoFit/>
          </a:bodyPr>
          <a:lstStyle/>
          <a:p>
            <a:pPr lvl="0" algn="ctr"/>
            <a:r>
              <a:rPr lang="en-US" sz="6598" b="1" dirty="0">
                <a:solidFill>
                  <a:schemeClr val="bg1"/>
                </a:solidFill>
              </a:rPr>
              <a:t> </a:t>
            </a:r>
          </a:p>
          <a:p>
            <a:pPr lvl="0" algn="ctr"/>
            <a:endParaRPr lang="en-GB" sz="6598" dirty="0">
              <a:solidFill>
                <a:schemeClr val="bg1"/>
              </a:solidFill>
            </a:endParaRPr>
          </a:p>
          <a:p>
            <a:pPr lvl="0" algn="ctr"/>
            <a:endParaRPr lang="en-GB" sz="6598" dirty="0">
              <a:solidFill>
                <a:schemeClr val="bg1"/>
              </a:solidFill>
            </a:endParaRPr>
          </a:p>
        </p:txBody>
      </p:sp>
      <p:pic>
        <p:nvPicPr>
          <p:cNvPr id="4" name="Picture 3"/>
          <p:cNvPicPr>
            <a:picLocks noChangeAspect="1"/>
          </p:cNvPicPr>
          <p:nvPr/>
        </p:nvPicPr>
        <p:blipFill>
          <a:blip r:embed="rId3"/>
          <a:stretch>
            <a:fillRect/>
          </a:stretch>
        </p:blipFill>
        <p:spPr>
          <a:xfrm>
            <a:off x="362512" y="1787"/>
            <a:ext cx="11826313" cy="6919425"/>
          </a:xfrm>
          <a:prstGeom prst="rect">
            <a:avLst/>
          </a:prstGeom>
        </p:spPr>
      </p:pic>
    </p:spTree>
    <p:extLst>
      <p:ext uri="{BB962C8B-B14F-4D97-AF65-F5344CB8AC3E}">
        <p14:creationId xmlns:p14="http://schemas.microsoft.com/office/powerpoint/2010/main" val="28367444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1" y="40397"/>
            <a:ext cx="12186013" cy="2808312"/>
          </a:xfrm>
        </p:spPr>
        <p:txBody>
          <a:bodyPr/>
          <a:lstStyle/>
          <a:p>
            <a:br>
              <a:rPr lang="en-US" dirty="0"/>
            </a:br>
            <a:r>
              <a:rPr lang="en-US" dirty="0"/>
              <a:t>				“World Population expected to </a:t>
            </a:r>
            <a:br>
              <a:rPr lang="en-US" dirty="0"/>
            </a:br>
            <a:r>
              <a:rPr lang="en-US" dirty="0"/>
              <a:t>                     			reach </a:t>
            </a:r>
            <a:r>
              <a:rPr lang="en-GB" dirty="0">
                <a:effectLst/>
              </a:rPr>
              <a:t>9.7 billion in 2050” </a:t>
            </a:r>
            <a:endParaRPr lang="en-US" dirty="0"/>
          </a:p>
        </p:txBody>
      </p:sp>
      <p:sp>
        <p:nvSpPr>
          <p:cNvPr id="3" name="Subtitle 2"/>
          <p:cNvSpPr>
            <a:spLocks noGrp="1"/>
          </p:cNvSpPr>
          <p:nvPr>
            <p:ph type="subTitle" idx="1"/>
          </p:nvPr>
        </p:nvSpPr>
        <p:spPr>
          <a:xfrm>
            <a:off x="185401" y="3501008"/>
            <a:ext cx="3960441" cy="461665"/>
          </a:xfrm>
        </p:spPr>
        <p:txBody>
          <a:bodyPr/>
          <a:lstStyle/>
          <a:p>
            <a:r>
              <a:rPr lang="en-US" dirty="0"/>
              <a:t>UN Dept of Economic and Social Affairs </a:t>
            </a:r>
          </a:p>
          <a:p>
            <a:r>
              <a:rPr lang="en-US" dirty="0"/>
              <a:t>2015 Report</a:t>
            </a:r>
          </a:p>
          <a:p>
            <a:endParaRPr lang="en-US" dirty="0"/>
          </a:p>
          <a:p>
            <a:r>
              <a:rPr lang="en-US" dirty="0"/>
              <a:t>(population currently 7.3 billion)</a:t>
            </a:r>
          </a:p>
          <a:p>
            <a:endParaRPr lang="en-US" dirty="0"/>
          </a:p>
        </p:txBody>
      </p:sp>
      <p:pic>
        <p:nvPicPr>
          <p:cNvPr id="5" name="Picture 4" descr="A group of people posing for a photo&#10;&#10;Description generated with very high confidence">
            <a:extLst>
              <a:ext uri="{FF2B5EF4-FFF2-40B4-BE49-F238E27FC236}">
                <a16:creationId xmlns:a16="http://schemas.microsoft.com/office/drawing/2014/main" id="{76FF3621-8FEC-41C4-A0DA-9CC049A1C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196" y="2564904"/>
            <a:ext cx="8038629" cy="4221088"/>
          </a:xfrm>
          <a:prstGeom prst="rect">
            <a:avLst/>
          </a:prstGeom>
        </p:spPr>
      </p:pic>
      <p:pic>
        <p:nvPicPr>
          <p:cNvPr id="6" name="Picture 5" descr="A large crowd of people&#10;&#10;Description generated with very high confidence">
            <a:extLst>
              <a:ext uri="{FF2B5EF4-FFF2-40B4-BE49-F238E27FC236}">
                <a16:creationId xmlns:a16="http://schemas.microsoft.com/office/drawing/2014/main" id="{4C2DF141-2FC8-4C93-871C-35B35176E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197" y="2535878"/>
            <a:ext cx="8034274" cy="4250113"/>
          </a:xfrm>
          <a:prstGeom prst="rect">
            <a:avLst/>
          </a:prstGeom>
        </p:spPr>
      </p:pic>
    </p:spTree>
    <p:extLst>
      <p:ext uri="{BB962C8B-B14F-4D97-AF65-F5344CB8AC3E}">
        <p14:creationId xmlns:p14="http://schemas.microsoft.com/office/powerpoint/2010/main" val="59258634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7988" y="40397"/>
            <a:ext cx="9910836" cy="2808312"/>
          </a:xfrm>
        </p:spPr>
        <p:txBody>
          <a:bodyPr/>
          <a:lstStyle/>
          <a:p>
            <a:br>
              <a:rPr lang="en-US" dirty="0"/>
            </a:br>
            <a:r>
              <a:rPr lang="en-US" dirty="0"/>
              <a:t>				The latest addition-</a:t>
            </a:r>
            <a:r>
              <a:rPr lang="en-US" dirty="0">
                <a:sym typeface="Wingdings" panose="05000000000000000000" pitchFamily="2" charset="2"/>
              </a:rPr>
              <a:t></a:t>
            </a:r>
            <a:r>
              <a:rPr lang="en-GB" dirty="0">
                <a:effectLst/>
              </a:rPr>
              <a:t> </a:t>
            </a:r>
            <a:endParaRPr lang="en-US" dirty="0"/>
          </a:p>
        </p:txBody>
      </p:sp>
      <p:sp>
        <p:nvSpPr>
          <p:cNvPr id="3" name="Subtitle 2"/>
          <p:cNvSpPr>
            <a:spLocks noGrp="1"/>
          </p:cNvSpPr>
          <p:nvPr>
            <p:ph type="subTitle" idx="1"/>
          </p:nvPr>
        </p:nvSpPr>
        <p:spPr>
          <a:xfrm>
            <a:off x="549795" y="5085184"/>
            <a:ext cx="3960441" cy="461665"/>
          </a:xfrm>
        </p:spPr>
        <p:txBody>
          <a:bodyPr/>
          <a:lstStyle/>
          <a:p>
            <a:endParaRPr lang="en-US" dirty="0"/>
          </a:p>
        </p:txBody>
      </p:sp>
      <p:pic>
        <p:nvPicPr>
          <p:cNvPr id="9" name="Picture 8" descr="A picture containing person, indoor, man, scene&#10;&#10;Description generated with high confidence">
            <a:extLst>
              <a:ext uri="{FF2B5EF4-FFF2-40B4-BE49-F238E27FC236}">
                <a16:creationId xmlns:a16="http://schemas.microsoft.com/office/drawing/2014/main" id="{93711E91-F3B7-46C8-87EA-A87EC1342F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7534571" y="2708918"/>
            <a:ext cx="4654253" cy="4149080"/>
          </a:xfrm>
          <a:prstGeom prst="rect">
            <a:avLst/>
          </a:prstGeom>
        </p:spPr>
      </p:pic>
      <p:pic>
        <p:nvPicPr>
          <p:cNvPr id="11" name="Picture 10" descr="A baby lying on a bed&#10;&#10;Description generated with very high confidence">
            <a:extLst>
              <a:ext uri="{FF2B5EF4-FFF2-40B4-BE49-F238E27FC236}">
                <a16:creationId xmlns:a16="http://schemas.microsoft.com/office/drawing/2014/main" id="{FD3B86CC-DC4A-4D08-A63F-DD09390B2F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446" y="35446"/>
            <a:ext cx="3573016" cy="3502124"/>
          </a:xfrm>
          <a:prstGeom prst="rect">
            <a:avLst/>
          </a:prstGeom>
        </p:spPr>
      </p:pic>
      <p:pic>
        <p:nvPicPr>
          <p:cNvPr id="13" name="Picture 12" descr="A picture containing person, clothing, indoor, little&#10;&#10;Description generated with very high confidence">
            <a:extLst>
              <a:ext uri="{FF2B5EF4-FFF2-40B4-BE49-F238E27FC236}">
                <a16:creationId xmlns:a16="http://schemas.microsoft.com/office/drawing/2014/main" id="{DAE59320-88D2-4889-812C-CD2509C4D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4140" y="3573016"/>
            <a:ext cx="3502124" cy="3284982"/>
          </a:xfrm>
          <a:prstGeom prst="rect">
            <a:avLst/>
          </a:prstGeom>
        </p:spPr>
      </p:pic>
    </p:spTree>
    <p:extLst>
      <p:ext uri="{BB962C8B-B14F-4D97-AF65-F5344CB8AC3E}">
        <p14:creationId xmlns:p14="http://schemas.microsoft.com/office/powerpoint/2010/main" val="166978929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2" y="40397"/>
            <a:ext cx="11852240" cy="2808312"/>
          </a:xfrm>
        </p:spPr>
        <p:txBody>
          <a:bodyPr/>
          <a:lstStyle/>
          <a:p>
            <a:pPr algn="r"/>
            <a:br>
              <a:rPr lang="en-US" dirty="0"/>
            </a:br>
            <a:r>
              <a:rPr lang="en-US" dirty="0"/>
              <a:t>		“From sea to plate:</a:t>
            </a:r>
            <a:br>
              <a:rPr lang="en-US" dirty="0"/>
            </a:br>
            <a:r>
              <a:rPr lang="en-US" dirty="0"/>
              <a:t>how plastic got into our fish”</a:t>
            </a:r>
          </a:p>
        </p:txBody>
      </p:sp>
      <p:sp>
        <p:nvSpPr>
          <p:cNvPr id="3" name="Subtitle 2"/>
          <p:cNvSpPr>
            <a:spLocks noGrp="1"/>
          </p:cNvSpPr>
          <p:nvPr>
            <p:ph type="subTitle" idx="1"/>
          </p:nvPr>
        </p:nvSpPr>
        <p:spPr>
          <a:xfrm>
            <a:off x="404871" y="3429000"/>
            <a:ext cx="3384376" cy="461665"/>
          </a:xfrm>
        </p:spPr>
        <p:txBody>
          <a:bodyPr/>
          <a:lstStyle/>
          <a:p>
            <a:r>
              <a:rPr lang="en-US" dirty="0"/>
              <a:t>Plastic found in 1/3 of UK caught fish</a:t>
            </a:r>
          </a:p>
          <a:p>
            <a:endParaRPr lang="en-US" dirty="0"/>
          </a:p>
          <a:p>
            <a:r>
              <a:rPr lang="en-US" dirty="0"/>
              <a:t>University of Plymouth</a:t>
            </a:r>
          </a:p>
        </p:txBody>
      </p:sp>
      <p:pic>
        <p:nvPicPr>
          <p:cNvPr id="5" name="Picture 4" descr="A group of people posing for a photo&#10;&#10;Description generated with very high confidence">
            <a:extLst>
              <a:ext uri="{FF2B5EF4-FFF2-40B4-BE49-F238E27FC236}">
                <a16:creationId xmlns:a16="http://schemas.microsoft.com/office/drawing/2014/main" id="{76FF3621-8FEC-41C4-A0DA-9CC049A1C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196" y="2564904"/>
            <a:ext cx="8038629" cy="4221088"/>
          </a:xfrm>
          <a:prstGeom prst="rect">
            <a:avLst/>
          </a:prstGeom>
        </p:spPr>
      </p:pic>
      <p:pic>
        <p:nvPicPr>
          <p:cNvPr id="6" name="Picture 5" descr="A picture containing sky&#10;&#10;Description generated with high confidence">
            <a:extLst>
              <a:ext uri="{FF2B5EF4-FFF2-40B4-BE49-F238E27FC236}">
                <a16:creationId xmlns:a16="http://schemas.microsoft.com/office/drawing/2014/main" id="{4904328E-9AFD-4EEE-8B14-B6930A210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195" y="2564904"/>
            <a:ext cx="8038629" cy="4221088"/>
          </a:xfrm>
          <a:prstGeom prst="rect">
            <a:avLst/>
          </a:prstGeom>
        </p:spPr>
      </p:pic>
    </p:spTree>
    <p:extLst>
      <p:ext uri="{BB962C8B-B14F-4D97-AF65-F5344CB8AC3E}">
        <p14:creationId xmlns:p14="http://schemas.microsoft.com/office/powerpoint/2010/main" val="158474559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2" y="40397"/>
            <a:ext cx="11924248" cy="2808312"/>
          </a:xfrm>
        </p:spPr>
        <p:txBody>
          <a:bodyPr/>
          <a:lstStyle/>
          <a:p>
            <a:pPr algn="r"/>
            <a:r>
              <a:rPr lang="en-US" dirty="0"/>
              <a:t>		           		“Every Londoner breathing 		                  			     dangerous levels of     					 toxic air particles”</a:t>
            </a:r>
          </a:p>
        </p:txBody>
      </p:sp>
      <p:sp>
        <p:nvSpPr>
          <p:cNvPr id="3" name="Subtitle 2"/>
          <p:cNvSpPr>
            <a:spLocks noGrp="1"/>
          </p:cNvSpPr>
          <p:nvPr>
            <p:ph type="subTitle" idx="1"/>
          </p:nvPr>
        </p:nvSpPr>
        <p:spPr>
          <a:xfrm>
            <a:off x="621805" y="3717032"/>
            <a:ext cx="3096344" cy="461665"/>
          </a:xfrm>
        </p:spPr>
        <p:txBody>
          <a:bodyPr/>
          <a:lstStyle/>
          <a:p>
            <a:r>
              <a:rPr lang="en-US" dirty="0"/>
              <a:t>Particle PM2.5</a:t>
            </a:r>
          </a:p>
        </p:txBody>
      </p:sp>
      <p:pic>
        <p:nvPicPr>
          <p:cNvPr id="5" name="Picture 4" descr="A group of people posing for a photo&#10;&#10;Description generated with very high confidence">
            <a:extLst>
              <a:ext uri="{FF2B5EF4-FFF2-40B4-BE49-F238E27FC236}">
                <a16:creationId xmlns:a16="http://schemas.microsoft.com/office/drawing/2014/main" id="{76FF3621-8FEC-41C4-A0DA-9CC049A1C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196" y="2564904"/>
            <a:ext cx="8038629" cy="4221088"/>
          </a:xfrm>
          <a:prstGeom prst="rect">
            <a:avLst/>
          </a:prstGeom>
        </p:spPr>
      </p:pic>
      <p:pic>
        <p:nvPicPr>
          <p:cNvPr id="6" name="Picture 5" descr="A view of a city&#10;&#10;Description generated with very high confidence">
            <a:extLst>
              <a:ext uri="{FF2B5EF4-FFF2-40B4-BE49-F238E27FC236}">
                <a16:creationId xmlns:a16="http://schemas.microsoft.com/office/drawing/2014/main" id="{1A2EEEEE-6DDC-4B5A-BAB9-2EF04DB93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196" y="2545574"/>
            <a:ext cx="8026574" cy="4312425"/>
          </a:xfrm>
          <a:prstGeom prst="rect">
            <a:avLst/>
          </a:prstGeom>
        </p:spPr>
      </p:pic>
    </p:spTree>
    <p:extLst>
      <p:ext uri="{BB962C8B-B14F-4D97-AF65-F5344CB8AC3E}">
        <p14:creationId xmlns:p14="http://schemas.microsoft.com/office/powerpoint/2010/main" val="309112088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2" y="40397"/>
            <a:ext cx="11924248" cy="2808312"/>
          </a:xfrm>
        </p:spPr>
        <p:txBody>
          <a:bodyPr/>
          <a:lstStyle/>
          <a:p>
            <a:pPr algn="r"/>
            <a:r>
              <a:rPr lang="en-US" dirty="0"/>
              <a:t>		           		“Every Londoner breathing 		                  			     dangerous levels of     					 toxic air particles”</a:t>
            </a:r>
          </a:p>
        </p:txBody>
      </p:sp>
      <p:sp>
        <p:nvSpPr>
          <p:cNvPr id="3" name="Subtitle 2"/>
          <p:cNvSpPr>
            <a:spLocks noGrp="1"/>
          </p:cNvSpPr>
          <p:nvPr>
            <p:ph type="subTitle" idx="1"/>
          </p:nvPr>
        </p:nvSpPr>
        <p:spPr>
          <a:xfrm>
            <a:off x="621805" y="3717032"/>
            <a:ext cx="3096344" cy="461665"/>
          </a:xfrm>
        </p:spPr>
        <p:txBody>
          <a:bodyPr/>
          <a:lstStyle/>
          <a:p>
            <a:r>
              <a:rPr lang="en-US" dirty="0"/>
              <a:t>Particle PM2.5</a:t>
            </a:r>
          </a:p>
        </p:txBody>
      </p:sp>
      <p:pic>
        <p:nvPicPr>
          <p:cNvPr id="5" name="Picture 4" descr="A group of people posing for a photo&#10;&#10;Description generated with very high confidence">
            <a:extLst>
              <a:ext uri="{FF2B5EF4-FFF2-40B4-BE49-F238E27FC236}">
                <a16:creationId xmlns:a16="http://schemas.microsoft.com/office/drawing/2014/main" id="{76FF3621-8FEC-41C4-A0DA-9CC049A1C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196" y="2564904"/>
            <a:ext cx="8038629" cy="4221088"/>
          </a:xfrm>
          <a:prstGeom prst="rect">
            <a:avLst/>
          </a:prstGeom>
        </p:spPr>
      </p:pic>
      <p:pic>
        <p:nvPicPr>
          <p:cNvPr id="6" name="Picture 5" descr="A view of a city&#10;&#10;Description generated with very high confidence">
            <a:extLst>
              <a:ext uri="{FF2B5EF4-FFF2-40B4-BE49-F238E27FC236}">
                <a16:creationId xmlns:a16="http://schemas.microsoft.com/office/drawing/2014/main" id="{1A2EEEEE-6DDC-4B5A-BAB9-2EF04DB93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196" y="2545574"/>
            <a:ext cx="8026574" cy="4312425"/>
          </a:xfrm>
          <a:prstGeom prst="rect">
            <a:avLst/>
          </a:prstGeom>
        </p:spPr>
      </p:pic>
      <p:sp>
        <p:nvSpPr>
          <p:cNvPr id="7" name="Title 1">
            <a:extLst>
              <a:ext uri="{FF2B5EF4-FFF2-40B4-BE49-F238E27FC236}">
                <a16:creationId xmlns:a16="http://schemas.microsoft.com/office/drawing/2014/main" id="{DB98BE7A-44B1-4C89-BDDD-459F853024BE}"/>
              </a:ext>
            </a:extLst>
          </p:cNvPr>
          <p:cNvSpPr txBox="1">
            <a:spLocks/>
          </p:cNvSpPr>
          <p:nvPr/>
        </p:nvSpPr>
        <p:spPr>
          <a:xfrm>
            <a:off x="5183574" y="40397"/>
            <a:ext cx="7005250" cy="2452499"/>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kumimoji="0" lang="en-US" sz="5400" b="0" i="0" u="none" strike="noStrike" kern="1200" cap="none" spc="-150" normalizeH="0" baseline="0" noProof="0">
                <a:ln w="11430"/>
                <a:gradFill flip="none" rotWithShape="1">
                  <a:gsLst>
                    <a:gs pos="0">
                      <a:srgbClr val="FFFFB9"/>
                    </a:gs>
                    <a:gs pos="100000">
                      <a:schemeClr val="accent1">
                        <a:lumMod val="60000"/>
                        <a:lumOff val="40000"/>
                      </a:schemeClr>
                    </a:gs>
                  </a:gsLst>
                  <a:lin ang="5400000" scaled="0"/>
                  <a:tileRect/>
                </a:gradFill>
                <a:effectLst>
                  <a:outerShdw blurRad="50800" dist="38100" dir="2700000" algn="tl" rotWithShape="0">
                    <a:prstClr val="black">
                      <a:alpha val="40000"/>
                    </a:prstClr>
                  </a:outerShdw>
                </a:effectLst>
                <a:uLnTx/>
                <a:uFillTx/>
                <a:latin typeface="+mj-lt"/>
                <a:ea typeface="+mn-ea"/>
                <a:cs typeface="+mn-cs"/>
              </a:defRPr>
            </a:lvl1pPr>
          </a:lstStyle>
          <a:p>
            <a:br>
              <a:rPr lang="en-GB" dirty="0"/>
            </a:br>
            <a:r>
              <a:rPr lang="en-GB" dirty="0"/>
              <a:t>			            			</a:t>
            </a:r>
            <a:r>
              <a:rPr lang="en-GB" dirty="0">
                <a:effectLst/>
              </a:rPr>
              <a:t> </a:t>
            </a:r>
            <a:endParaRPr lang="en-GB" dirty="0"/>
          </a:p>
        </p:txBody>
      </p:sp>
      <p:pic>
        <p:nvPicPr>
          <p:cNvPr id="8" name="Picture 7" descr="A car parked on a city street&#10;&#10;Description generated with very high confidence">
            <a:extLst>
              <a:ext uri="{FF2B5EF4-FFF2-40B4-BE49-F238E27FC236}">
                <a16:creationId xmlns:a16="http://schemas.microsoft.com/office/drawing/2014/main" id="{B4A48F92-8E8D-4E8F-9428-2C0CD44EC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197" y="2564904"/>
            <a:ext cx="8026574" cy="4293095"/>
          </a:xfrm>
          <a:prstGeom prst="rect">
            <a:avLst/>
          </a:prstGeom>
        </p:spPr>
      </p:pic>
    </p:spTree>
    <p:extLst>
      <p:ext uri="{BB962C8B-B14F-4D97-AF65-F5344CB8AC3E}">
        <p14:creationId xmlns:p14="http://schemas.microsoft.com/office/powerpoint/2010/main" val="2202619675"/>
      </p:ext>
    </p:extLst>
  </p:cSld>
  <p:clrMapOvr>
    <a:masterClrMapping/>
  </p:clrMapOvr>
  <p:transition>
    <p:fade/>
  </p:transition>
</p:sld>
</file>

<file path=ppt/theme/theme1.xml><?xml version="1.0" encoding="utf-8"?>
<a:theme xmlns:a="http://schemas.openxmlformats.org/drawingml/2006/main" name="1_Green Textured Segoe 16x9_TP10286741">
  <a:themeElements>
    <a:clrScheme name="Custom 1">
      <a:dk1>
        <a:srgbClr val="000000"/>
      </a:dk1>
      <a:lt1>
        <a:srgbClr val="FFFFFF"/>
      </a:lt1>
      <a:dk2>
        <a:srgbClr val="1F7335"/>
      </a:dk2>
      <a:lt2>
        <a:srgbClr val="FFFFFF"/>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13E5D39-25BB-4378-933E-6C81907C31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Green texture design template (widescreen)</Template>
  <TotalTime>380</TotalTime>
  <Words>314</Words>
  <Application>Microsoft Office PowerPoint</Application>
  <PresentationFormat>Custom</PresentationFormat>
  <Paragraphs>86</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Helmet</vt:lpstr>
      <vt:lpstr>Wingdings</vt:lpstr>
      <vt:lpstr>1_Green Textured Segoe 16x9_TP10286741</vt:lpstr>
      <vt:lpstr>    </vt:lpstr>
      <vt:lpstr> </vt:lpstr>
      <vt:lpstr> And it was just right…   </vt:lpstr>
      <vt:lpstr>How Green are You?    </vt:lpstr>
      <vt:lpstr>     “World Population expected to                          reach 9.7 billion in 2050” </vt:lpstr>
      <vt:lpstr>     The latest addition- </vt:lpstr>
      <vt:lpstr>   “From sea to plate: how plastic got into our fish”</vt:lpstr>
      <vt:lpstr>               “Every Londoner breathing                             dangerous levels of           toxic air particles”</vt:lpstr>
      <vt:lpstr>               “Every Londoner breathing                             dangerous levels of           toxic air particles”</vt:lpstr>
      <vt:lpstr>              “Global atmospheric CO2 Levels   hit record record high”</vt:lpstr>
      <vt:lpstr>“The earth  is the Lord’s,  and  everything in it.”   Psalms 24:1</vt:lpstr>
      <vt:lpstr> “The   highest  heavens   belong  to the  Lord;  </vt:lpstr>
      <vt:lpstr>but the   earth   he has given  to man  Psalms  115:16</vt:lpstr>
      <vt:lpstr> “ Then God said, ‘Let us make humankind in our image, according to our likeness; and let them have dominion over the fish of the sea, and over the birds of the air, and over the cattle, and over all the wild animals of the earth, and over every creeping thing that creeps upon the earth.’  </vt:lpstr>
      <vt:lpstr>1. God has given us the   authority to manage   the land               </vt:lpstr>
      <vt:lpstr>2. Our management of the land is  co-operative management                     </vt:lpstr>
      <vt:lpstr> 3. Our management is a delegated, and therefore a responsible management                     </vt:lpstr>
      <vt:lpstr> “  All around us we observe a  pregnant creation.  The difficult times of pain throughout the world are simply birth pangs.   But it’s not only around us; it’s within us.  </vt:lpstr>
      <vt:lpstr>   </vt:lpstr>
      <vt:lpstr>   </vt:lpstr>
      <vt:lpstr>    Frugal and Green?</vt:lpstr>
      <vt:lpstr>How Green are You?    </vt:lpstr>
      <vt:lpstr>How Green are You?    </vt:lpstr>
      <vt:lpstr>How Green are You?    </vt:lpstr>
      <vt:lpstr>PowerPoint Presentation</vt:lpstr>
      <vt:lpstr>St. Pancras International – Amsterdam Centraal   </vt:lpstr>
      <vt:lpstr>How Green are You?    </vt:lpstr>
      <vt:lpstr>How Green are You?    </vt:lpstr>
      <vt:lpstr>How Green are You?    </vt:lpstr>
      <vt:lpstr>How Green are You?    </vt:lpstr>
      <vt:lpstr>How Green are You?    </vt:lpstr>
      <vt:lpstr>How Green are You?    </vt:lpstr>
      <vt:lpstr>How Green are You?    </vt:lpstr>
      <vt:lpstr>How Green are You?    </vt:lpstr>
      <vt:lpstr>How Green are You?    </vt:lpstr>
      <vt:lpstr>PowerPoint Presentation</vt:lpstr>
      <vt:lpstr>PowerPoint Presentation</vt:lpstr>
      <vt:lpstr>How Green are You?    </vt:lpstr>
      <vt:lpstr>    </vt:lpstr>
      <vt:lpstr>    </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Frugal</dc:title>
  <dc:creator>David Neal</dc:creator>
  <cp:keywords/>
  <cp:lastModifiedBy>David Neal</cp:lastModifiedBy>
  <cp:revision>52</cp:revision>
  <dcterms:created xsi:type="dcterms:W3CDTF">2017-09-04T18:09:33Z</dcterms:created>
  <dcterms:modified xsi:type="dcterms:W3CDTF">2017-11-04T17:30:38Z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TC102867419990</vt:lpwstr>
  </property>
</Properties>
</file>